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81" r:id="rId2"/>
    <p:sldId id="318" r:id="rId3"/>
    <p:sldId id="303" r:id="rId4"/>
    <p:sldId id="351" r:id="rId5"/>
    <p:sldId id="329" r:id="rId6"/>
    <p:sldId id="343" r:id="rId7"/>
    <p:sldId id="350" r:id="rId8"/>
    <p:sldId id="353" r:id="rId9"/>
    <p:sldId id="354" r:id="rId10"/>
    <p:sldId id="332" r:id="rId11"/>
    <p:sldId id="347" r:id="rId12"/>
    <p:sldId id="352" r:id="rId13"/>
    <p:sldId id="356" r:id="rId14"/>
    <p:sldId id="355" r:id="rId15"/>
    <p:sldId id="357" r:id="rId16"/>
    <p:sldId id="349" r:id="rId17"/>
    <p:sldId id="334" r:id="rId18"/>
    <p:sldId id="346" r:id="rId19"/>
    <p:sldId id="345" r:id="rId20"/>
    <p:sldId id="336" r:id="rId21"/>
  </p:sldIdLst>
  <p:sldSz cx="9144000" cy="5143500" type="screen16x9"/>
  <p:notesSz cx="6858000" cy="9144000"/>
  <p:custDataLst>
    <p:tags r:id="rId24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5" userDrawn="1">
          <p15:clr>
            <a:srgbClr val="A4A3A4"/>
          </p15:clr>
        </p15:guide>
        <p15:guide id="4" orient="horz" pos="146" userDrawn="1">
          <p15:clr>
            <a:srgbClr val="A4A3A4"/>
          </p15:clr>
        </p15:guide>
        <p15:guide id="6" pos="2880" userDrawn="1">
          <p15:clr>
            <a:srgbClr val="A4A3A4"/>
          </p15:clr>
        </p15:guide>
        <p15:guide id="7" pos="5035" userDrawn="1">
          <p15:clr>
            <a:srgbClr val="A4A3A4"/>
          </p15:clr>
        </p15:guide>
        <p15:guide id="8" orient="horz" pos="1688" userDrawn="1">
          <p15:clr>
            <a:srgbClr val="A4A3A4"/>
          </p15:clr>
        </p15:guide>
        <p15:guide id="9" orient="horz" pos="1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F5F6"/>
    <a:srgbClr val="29323F"/>
    <a:srgbClr val="304371"/>
    <a:srgbClr val="1C72DB"/>
    <a:srgbClr val="EEF2F5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17" autoAdjust="0"/>
  </p:normalViewPr>
  <p:slideViewPr>
    <p:cSldViewPr snapToGrid="0" showGuides="1">
      <p:cViewPr varScale="1">
        <p:scale>
          <a:sx n="85" d="100"/>
          <a:sy n="85" d="100"/>
        </p:scale>
        <p:origin x="764" y="64"/>
      </p:cViewPr>
      <p:guideLst>
        <p:guide pos="295"/>
        <p:guide orient="horz" pos="146"/>
        <p:guide pos="2880"/>
        <p:guide pos="5035"/>
        <p:guide orient="horz" pos="1688"/>
        <p:guide orient="horz" pos="17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373;&#26480;\Desktop\&#23560;&#26696;&#20154;&#2114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ctr" defTabSz="685800" rtl="0" eaLnBrk="1" latinLnBrk="0" hangingPunct="1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35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專案時間</a:t>
            </a:r>
            <a:r>
              <a:rPr lang="zh-TW" altLang="en-US" sz="135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配置</a:t>
            </a:r>
            <a:r>
              <a:rPr lang="en-US" altLang="zh-TW" sz="135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35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小時</a:t>
            </a:r>
            <a:r>
              <a:rPr lang="en-US" altLang="zh-TW" sz="135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zh-TW" altLang="en-US" sz="135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685800" rtl="0" eaLnBrk="1" latinLnBrk="0" hangingPunct="1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工作表1!$B$2</c:f>
              <c:strCache>
                <c:ptCount val="1"/>
                <c:pt idx="0">
                  <c:v>start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工作表1!$A$3:$A$6</c:f>
              <c:strCache>
                <c:ptCount val="4"/>
                <c:pt idx="0">
                  <c:v>閱讀文本</c:v>
                </c:pt>
                <c:pt idx="1">
                  <c:v>跑範例程式</c:v>
                </c:pt>
                <c:pt idx="2">
                  <c:v>程式開發</c:v>
                </c:pt>
                <c:pt idx="3">
                  <c:v>測試、修改程式</c:v>
                </c:pt>
              </c:strCache>
            </c:strRef>
          </c:cat>
          <c:val>
            <c:numRef>
              <c:f>工作表1!$B$3:$B$6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8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73-4A91-B80B-66A5406C4951}"/>
            </c:ext>
          </c:extLst>
        </c:ser>
        <c:ser>
          <c:idx val="1"/>
          <c:order val="1"/>
          <c:tx>
            <c:strRef>
              <c:f>工作表1!$C$2</c:f>
              <c:strCache>
                <c:ptCount val="1"/>
                <c:pt idx="0">
                  <c:v>時數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工作表1!$A$3:$A$6</c:f>
              <c:strCache>
                <c:ptCount val="4"/>
                <c:pt idx="0">
                  <c:v>閱讀文本</c:v>
                </c:pt>
                <c:pt idx="1">
                  <c:v>跑範例程式</c:v>
                </c:pt>
                <c:pt idx="2">
                  <c:v>程式開發</c:v>
                </c:pt>
                <c:pt idx="3">
                  <c:v>測試、修改程式</c:v>
                </c:pt>
              </c:strCache>
            </c:strRef>
          </c:cat>
          <c:val>
            <c:numRef>
              <c:f>工作表1!$C$3:$C$6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73-4A91-B80B-66A5406C49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28885583"/>
        <c:axId val="1432309087"/>
      </c:barChart>
      <c:catAx>
        <c:axId val="14288855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1432309087"/>
        <c:crosses val="autoZero"/>
        <c:auto val="1"/>
        <c:lblAlgn val="ctr"/>
        <c:lblOffset val="100"/>
        <c:noMultiLvlLbl val="0"/>
      </c:catAx>
      <c:valAx>
        <c:axId val="1432309087"/>
        <c:scaling>
          <c:orientation val="minMax"/>
          <c:max val="3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28885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AD81A70-1D9B-4ED7-ADCA-C95601914E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CFB844-9CE7-417D-AFB3-8C5938B550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AA57-C306-4F1A-8AAC-8B4CA625C3E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C631C0-AA5B-434F-B40D-D1085F003F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039B12-7C19-47D7-B215-D6396F2D90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9905-CD73-4B5E-AA47-7C501D6A2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67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13533-CA9C-4616-AB97-7E198DB79BF9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47B17-AD01-4D47-BDF4-A1331792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4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08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67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01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49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04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962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630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704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17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432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1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D85EC8-1AB7-4FE1-A46A-6F574E586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72B4B3-6AAF-4F07-B651-231C2A87BFAD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2A33ADD-14FC-4D0A-8F6F-6190DEDAE7B3}"/>
              </a:ext>
            </a:extLst>
          </p:cNvPr>
          <p:cNvGrpSpPr/>
          <p:nvPr userDrawn="1"/>
        </p:nvGrpSpPr>
        <p:grpSpPr>
          <a:xfrm>
            <a:off x="7871255" y="116187"/>
            <a:ext cx="944608" cy="797908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25674C5-AEA0-4563-AC2E-0778CD6646FF}"/>
                </a:ext>
              </a:extLst>
            </p:cNvPr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F8745328-08DA-4FC8-B8D1-44044058A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439AA362-973E-4AEF-B95B-2CA2D188F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1FB5B7F4-6302-49BF-BF24-6C8838B64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236EEB6D-391E-4ED2-81CF-5E44C3357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59E288CF-0001-4999-A45F-123B92853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F0EEB060-7EE8-4C46-8D86-BF312437D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C16CABCC-D434-4F2D-A6A8-64E38BE9C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EC3044AF-C161-4515-AC01-481D959D2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BA085AA8-BA63-4A86-A61D-291046AA9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05BCC14F-9B61-409F-BD9B-54E78F36AF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3211A92-1AF1-42EB-8589-8CC80ADA8418}"/>
                </a:ext>
              </a:extLst>
            </p:cNvPr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AF4C1C20-256E-459D-943A-96EC169D0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6BA006D6-6DD6-4ABD-8A67-21D401A78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AA4E9DD3-2900-4045-87E9-48B7C7A6D3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0EC89C8A-ED94-4E0D-B551-E72EFE6FFF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05364902-34D2-4C40-8A2C-7092A31C9D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11534428-690B-438D-8FE1-57B78EAC2D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D5C4D5C0-DB14-4EDB-BE06-89BF522F81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93A2DC3C-F191-4A5F-AD90-0D0CE1358B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A4749CEE-7C8C-418E-8D99-98E4B9D04E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65BF9DA-70AE-433A-8004-F46CF1B227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95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8D5348-E989-42FA-B7D4-C58E00863EAE}"/>
              </a:ext>
            </a:extLst>
          </p:cNvPr>
          <p:cNvGrpSpPr/>
          <p:nvPr userDrawn="1"/>
        </p:nvGrpSpPr>
        <p:grpSpPr>
          <a:xfrm>
            <a:off x="8186057" y="116187"/>
            <a:ext cx="822019" cy="694358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27F470D-8132-42F2-A008-1ABB17FDDADB}"/>
                </a:ext>
              </a:extLst>
            </p:cNvPr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B1656870-3824-49C9-AA9D-CE77DA5A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0608BD11-CD48-4926-BACE-8E9E8E8A6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0C8725E6-492E-4429-B1B2-EBAC34C9E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87615C0D-97C1-4DA6-A8EC-76B8A1A6F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D3F95B1D-1DC3-4CF3-9192-44E74116A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4541F51A-8623-4B9F-88BE-1BCBDB1A4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26EBE101-2814-4AA1-8736-C151128C4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B67C17-DAAE-4381-9472-D3C0E56C2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2CDDE72A-50D1-407E-B075-F749B1D7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EC543BF7-5296-4F8D-9816-7E453DE5D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A6E39A1-333B-4607-A236-6B775F1ED34B}"/>
                </a:ext>
              </a:extLst>
            </p:cNvPr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048CE7C5-BFE8-4DE3-8EE5-528AD761A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4FA153E6-8FEE-4538-B682-B08C8A9BA1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9D42E07F-B2BA-45E8-A412-00A13422B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03957356-CA92-4453-9B21-F714FE6592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91ABDC8-FB21-4792-B650-FA43639D4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C489B71-0610-4245-9666-28E89FEE8B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D580E815-498F-43EC-8BEE-E63DFBF6DE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FD931399-E117-4DD4-AF0C-2A6A0ECD9B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43963475-C828-41C8-BE78-15C427CD65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962216C1-F785-4BD2-92DC-2132276012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3BC3CED9-C592-4A56-90D8-EA868FAD28A9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3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8D5348-E989-42FA-B7D4-C58E00863EAE}"/>
              </a:ext>
            </a:extLst>
          </p:cNvPr>
          <p:cNvGrpSpPr/>
          <p:nvPr userDrawn="1"/>
        </p:nvGrpSpPr>
        <p:grpSpPr>
          <a:xfrm>
            <a:off x="8186057" y="116187"/>
            <a:ext cx="822019" cy="694358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27F470D-8132-42F2-A008-1ABB17FDDADB}"/>
                </a:ext>
              </a:extLst>
            </p:cNvPr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B1656870-3824-49C9-AA9D-CE77DA5A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0608BD11-CD48-4926-BACE-8E9E8E8A6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0C8725E6-492E-4429-B1B2-EBAC34C9E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87615C0D-97C1-4DA6-A8EC-76B8A1A6F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D3F95B1D-1DC3-4CF3-9192-44E74116A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4541F51A-8623-4B9F-88BE-1BCBDB1A4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26EBE101-2814-4AA1-8736-C151128C4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B67C17-DAAE-4381-9472-D3C0E56C2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2CDDE72A-50D1-407E-B075-F749B1D7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EC543BF7-5296-4F8D-9816-7E453DE5D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A6E39A1-333B-4607-A236-6B775F1ED34B}"/>
                </a:ext>
              </a:extLst>
            </p:cNvPr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048CE7C5-BFE8-4DE3-8EE5-528AD761A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4FA153E6-8FEE-4538-B682-B08C8A9BA1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9D42E07F-B2BA-45E8-A412-00A13422B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03957356-CA92-4453-9B21-F714FE6592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91ABDC8-FB21-4792-B650-FA43639D4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C489B71-0610-4245-9666-28E89FEE8B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D580E815-498F-43EC-8BEE-E63DFBF6DE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FD931399-E117-4DD4-AF0C-2A6A0ECD9B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43963475-C828-41C8-BE78-15C427CD65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962216C1-F785-4BD2-92DC-2132276012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3BC3CED9-C592-4A56-90D8-EA868FAD28A9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7944363-AB73-4CA9-85C2-7E531FBDE8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7135" y="131798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EA5BFDE1-28A0-4709-BD16-3B5B680525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7386" y="1309339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77E3D78E-48CD-45A4-A9CC-CCC38B4FB1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27637" y="132320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82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6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5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6B68C-4B7D-45C2-AE48-816E60A780C2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1186-DE3B-487A-BB56-41CD7A730B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0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7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gan-ways-to-improve-gan-performance-acf37f9f59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owardsdatascience.com/gan-ways-to-improve-gan-performance-acf37f9f59b" TargetMode="External"/><Relationship Id="rId4" Type="http://schemas.openxmlformats.org/officeDocument/2006/relationships/hyperlink" Target="https://github.com/mnicnc404/CartoonGan-tensorflow#Train-your-own-CartoonGA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E9D7F5-3868-4E42-AA53-801CFDA8F185}"/>
              </a:ext>
            </a:extLst>
          </p:cNvPr>
          <p:cNvSpPr/>
          <p:nvPr/>
        </p:nvSpPr>
        <p:spPr>
          <a:xfrm>
            <a:off x="0" y="1248032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E8B9CC7-7DE6-41EC-957A-3C9CC4F70307}"/>
              </a:ext>
            </a:extLst>
          </p:cNvPr>
          <p:cNvSpPr/>
          <p:nvPr/>
        </p:nvSpPr>
        <p:spPr bwMode="auto">
          <a:xfrm>
            <a:off x="2222641" y="2130264"/>
            <a:ext cx="4698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4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軟體工程提案報告</a:t>
            </a:r>
            <a:endParaRPr lang="zh-CN" altLang="en-US" sz="4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C9A0686-7B29-4038-9658-1C51DF2E9691}"/>
              </a:ext>
            </a:extLst>
          </p:cNvPr>
          <p:cNvSpPr/>
          <p:nvPr/>
        </p:nvSpPr>
        <p:spPr>
          <a:xfrm>
            <a:off x="2827749" y="3563936"/>
            <a:ext cx="1647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200" dirty="0" smtClean="0">
                <a:solidFill>
                  <a:schemeClr val="bg1"/>
                </a:solidFill>
              </a:rPr>
              <a:t>學生</a:t>
            </a:r>
            <a:r>
              <a:rPr lang="zh-CN" altLang="en-US" sz="1200" dirty="0" smtClean="0">
                <a:solidFill>
                  <a:schemeClr val="bg1"/>
                </a:solidFill>
              </a:rPr>
              <a:t>：</a:t>
            </a:r>
            <a:r>
              <a:rPr lang="zh-TW" altLang="en-US" sz="1200" dirty="0" smtClean="0">
                <a:solidFill>
                  <a:schemeClr val="bg1"/>
                </a:solidFill>
              </a:rPr>
              <a:t>張杰暄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02D32DF-45A8-48B1-AA2B-0259A6ADC413}"/>
              </a:ext>
            </a:extLst>
          </p:cNvPr>
          <p:cNvSpPr/>
          <p:nvPr/>
        </p:nvSpPr>
        <p:spPr>
          <a:xfrm>
            <a:off x="4572000" y="3563936"/>
            <a:ext cx="1647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200" dirty="0" smtClean="0">
                <a:solidFill>
                  <a:schemeClr val="bg1"/>
                </a:solidFill>
              </a:rPr>
              <a:t>教授</a:t>
            </a:r>
            <a:r>
              <a:rPr lang="zh-CN" altLang="en-US" sz="1200" dirty="0" smtClean="0">
                <a:solidFill>
                  <a:schemeClr val="bg1"/>
                </a:solidFill>
              </a:rPr>
              <a:t>：</a:t>
            </a:r>
            <a:r>
              <a:rPr lang="zh-TW" altLang="en-US" sz="1200" dirty="0" smtClean="0">
                <a:solidFill>
                  <a:schemeClr val="bg1"/>
                </a:solidFill>
              </a:rPr>
              <a:t>陳宗天 博士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8D12958-F885-4688-B5CD-ECDEC576A2E3}"/>
              </a:ext>
            </a:extLst>
          </p:cNvPr>
          <p:cNvSpPr/>
          <p:nvPr/>
        </p:nvSpPr>
        <p:spPr>
          <a:xfrm>
            <a:off x="3931163" y="841496"/>
            <a:ext cx="1281672" cy="12816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630B254-C2A3-4D01-906A-76BCFCA3EAD4}"/>
              </a:ext>
            </a:extLst>
          </p:cNvPr>
          <p:cNvGrpSpPr/>
          <p:nvPr/>
        </p:nvGrpSpPr>
        <p:grpSpPr>
          <a:xfrm>
            <a:off x="4117320" y="1086634"/>
            <a:ext cx="882535" cy="769790"/>
            <a:chOff x="4675188" y="2882900"/>
            <a:chExt cx="360362" cy="314325"/>
          </a:xfrm>
          <a:solidFill>
            <a:schemeClr val="accent1"/>
          </a:solidFill>
        </p:grpSpPr>
        <p:sp>
          <p:nvSpPr>
            <p:cNvPr id="39" name="AutoShape 43">
              <a:extLst>
                <a:ext uri="{FF2B5EF4-FFF2-40B4-BE49-F238E27FC236}">
                  <a16:creationId xmlns:a16="http://schemas.microsoft.com/office/drawing/2014/main" id="{15893D69-28BD-43FD-9EAB-05ED64763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0" name="AutoShape 44">
              <a:extLst>
                <a:ext uri="{FF2B5EF4-FFF2-40B4-BE49-F238E27FC236}">
                  <a16:creationId xmlns:a16="http://schemas.microsoft.com/office/drawing/2014/main" id="{566D0FA5-025B-4825-AE4C-790C1FFF2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45">
              <a:extLst>
                <a:ext uri="{FF2B5EF4-FFF2-40B4-BE49-F238E27FC236}">
                  <a16:creationId xmlns:a16="http://schemas.microsoft.com/office/drawing/2014/main" id="{118B33A3-5526-4347-BD3F-A4CE49A6A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1458E36-A01D-4018-A2FF-8CC27BED20FF}"/>
              </a:ext>
            </a:extLst>
          </p:cNvPr>
          <p:cNvCxnSpPr/>
          <p:nvPr/>
        </p:nvCxnSpPr>
        <p:spPr>
          <a:xfrm>
            <a:off x="4170702" y="3323355"/>
            <a:ext cx="8025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7622498" y="58367"/>
            <a:ext cx="1304144" cy="921895"/>
          </a:xfrm>
          <a:prstGeom prst="rect">
            <a:avLst/>
          </a:prstGeom>
          <a:solidFill>
            <a:srgbClr val="F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2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87951" y="263477"/>
            <a:ext cx="2954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改進方法及過程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B6FA1FE-3C16-4B49-B275-C26E62E26901}"/>
              </a:ext>
            </a:extLst>
          </p:cNvPr>
          <p:cNvCxnSpPr>
            <a:cxnSpLocks/>
          </p:cNvCxnSpPr>
          <p:nvPr/>
        </p:nvCxnSpPr>
        <p:spPr>
          <a:xfrm>
            <a:off x="750710" y="2704416"/>
            <a:ext cx="7642581" cy="1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D6815DC5-0F9B-4BDF-A149-BBEC282A02A4}"/>
              </a:ext>
            </a:extLst>
          </p:cNvPr>
          <p:cNvSpPr/>
          <p:nvPr/>
        </p:nvSpPr>
        <p:spPr>
          <a:xfrm>
            <a:off x="1369587" y="2582021"/>
            <a:ext cx="220741" cy="22424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49FC50A8-203E-48A7-84BE-55FA4D457BB5}"/>
              </a:ext>
            </a:extLst>
          </p:cNvPr>
          <p:cNvSpPr/>
          <p:nvPr/>
        </p:nvSpPr>
        <p:spPr>
          <a:xfrm>
            <a:off x="3430949" y="2582021"/>
            <a:ext cx="220741" cy="22424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54EF61E-F576-433A-927E-5F7BBCE026A4}"/>
              </a:ext>
            </a:extLst>
          </p:cNvPr>
          <p:cNvSpPr/>
          <p:nvPr/>
        </p:nvSpPr>
        <p:spPr>
          <a:xfrm>
            <a:off x="5492311" y="2582021"/>
            <a:ext cx="220741" cy="22424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D702419A-44C7-4C6B-BBB5-9B8157F26A0B}"/>
              </a:ext>
            </a:extLst>
          </p:cNvPr>
          <p:cNvSpPr/>
          <p:nvPr/>
        </p:nvSpPr>
        <p:spPr>
          <a:xfrm>
            <a:off x="7553672" y="2582021"/>
            <a:ext cx="220741" cy="22424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70C1C0CF-C1F7-459A-9170-9652E108AAB4}"/>
              </a:ext>
            </a:extLst>
          </p:cNvPr>
          <p:cNvSpPr/>
          <p:nvPr/>
        </p:nvSpPr>
        <p:spPr>
          <a:xfrm>
            <a:off x="468313" y="2889993"/>
            <a:ext cx="2027814" cy="1229021"/>
          </a:xfrm>
          <a:custGeom>
            <a:avLst/>
            <a:gdLst>
              <a:gd name="connsiteX0" fmla="*/ 1030481 w 2027814"/>
              <a:gd name="connsiteY0" fmla="*/ 0 h 1229021"/>
              <a:gd name="connsiteX1" fmla="*/ 1170874 w 2027814"/>
              <a:gd name="connsiteY1" fmla="*/ 242057 h 1229021"/>
              <a:gd name="connsiteX2" fmla="*/ 1935888 w 2027814"/>
              <a:gd name="connsiteY2" fmla="*/ 242057 h 1229021"/>
              <a:gd name="connsiteX3" fmla="*/ 2027814 w 2027814"/>
              <a:gd name="connsiteY3" fmla="*/ 333983 h 1229021"/>
              <a:gd name="connsiteX4" fmla="*/ 2027814 w 2027814"/>
              <a:gd name="connsiteY4" fmla="*/ 1137095 h 1229021"/>
              <a:gd name="connsiteX5" fmla="*/ 1935888 w 2027814"/>
              <a:gd name="connsiteY5" fmla="*/ 1229021 h 1229021"/>
              <a:gd name="connsiteX6" fmla="*/ 91926 w 2027814"/>
              <a:gd name="connsiteY6" fmla="*/ 1229021 h 1229021"/>
              <a:gd name="connsiteX7" fmla="*/ 0 w 2027814"/>
              <a:gd name="connsiteY7" fmla="*/ 1137095 h 1229021"/>
              <a:gd name="connsiteX8" fmla="*/ 0 w 2027814"/>
              <a:gd name="connsiteY8" fmla="*/ 333983 h 1229021"/>
              <a:gd name="connsiteX9" fmla="*/ 91926 w 2027814"/>
              <a:gd name="connsiteY9" fmla="*/ 242057 h 1229021"/>
              <a:gd name="connsiteX10" fmla="*/ 890088 w 2027814"/>
              <a:gd name="connsiteY10" fmla="*/ 242057 h 12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7814" h="1229021">
                <a:moveTo>
                  <a:pt x="1030481" y="0"/>
                </a:moveTo>
                <a:lnTo>
                  <a:pt x="1170874" y="242057"/>
                </a:lnTo>
                <a:lnTo>
                  <a:pt x="1935888" y="242057"/>
                </a:lnTo>
                <a:cubicBezTo>
                  <a:pt x="1986657" y="242057"/>
                  <a:pt x="2027814" y="283214"/>
                  <a:pt x="2027814" y="333983"/>
                </a:cubicBezTo>
                <a:lnTo>
                  <a:pt x="2027814" y="1137095"/>
                </a:lnTo>
                <a:cubicBezTo>
                  <a:pt x="2027814" y="1187864"/>
                  <a:pt x="1986657" y="1229021"/>
                  <a:pt x="1935888" y="1229021"/>
                </a:cubicBezTo>
                <a:lnTo>
                  <a:pt x="91926" y="1229021"/>
                </a:lnTo>
                <a:cubicBezTo>
                  <a:pt x="41157" y="1229021"/>
                  <a:pt x="0" y="1187864"/>
                  <a:pt x="0" y="1137095"/>
                </a:cubicBezTo>
                <a:lnTo>
                  <a:pt x="0" y="333983"/>
                </a:lnTo>
                <a:cubicBezTo>
                  <a:pt x="0" y="283214"/>
                  <a:pt x="41157" y="242057"/>
                  <a:pt x="91926" y="242057"/>
                </a:cubicBezTo>
                <a:lnTo>
                  <a:pt x="890088" y="24205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1A2B3D63-410C-40FB-ABFA-5D220F42BD6F}"/>
              </a:ext>
            </a:extLst>
          </p:cNvPr>
          <p:cNvSpPr/>
          <p:nvPr/>
        </p:nvSpPr>
        <p:spPr>
          <a:xfrm rot="10800000">
            <a:off x="2544186" y="1275935"/>
            <a:ext cx="2027814" cy="1229021"/>
          </a:xfrm>
          <a:custGeom>
            <a:avLst/>
            <a:gdLst>
              <a:gd name="connsiteX0" fmla="*/ 1030481 w 2027814"/>
              <a:gd name="connsiteY0" fmla="*/ 0 h 1229021"/>
              <a:gd name="connsiteX1" fmla="*/ 1170874 w 2027814"/>
              <a:gd name="connsiteY1" fmla="*/ 242057 h 1229021"/>
              <a:gd name="connsiteX2" fmla="*/ 1935888 w 2027814"/>
              <a:gd name="connsiteY2" fmla="*/ 242057 h 1229021"/>
              <a:gd name="connsiteX3" fmla="*/ 2027814 w 2027814"/>
              <a:gd name="connsiteY3" fmla="*/ 333983 h 1229021"/>
              <a:gd name="connsiteX4" fmla="*/ 2027814 w 2027814"/>
              <a:gd name="connsiteY4" fmla="*/ 1137095 h 1229021"/>
              <a:gd name="connsiteX5" fmla="*/ 1935888 w 2027814"/>
              <a:gd name="connsiteY5" fmla="*/ 1229021 h 1229021"/>
              <a:gd name="connsiteX6" fmla="*/ 91926 w 2027814"/>
              <a:gd name="connsiteY6" fmla="*/ 1229021 h 1229021"/>
              <a:gd name="connsiteX7" fmla="*/ 0 w 2027814"/>
              <a:gd name="connsiteY7" fmla="*/ 1137095 h 1229021"/>
              <a:gd name="connsiteX8" fmla="*/ 0 w 2027814"/>
              <a:gd name="connsiteY8" fmla="*/ 333983 h 1229021"/>
              <a:gd name="connsiteX9" fmla="*/ 91926 w 2027814"/>
              <a:gd name="connsiteY9" fmla="*/ 242057 h 1229021"/>
              <a:gd name="connsiteX10" fmla="*/ 890088 w 2027814"/>
              <a:gd name="connsiteY10" fmla="*/ 242057 h 12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7814" h="1229021">
                <a:moveTo>
                  <a:pt x="1030481" y="0"/>
                </a:moveTo>
                <a:lnTo>
                  <a:pt x="1170874" y="242057"/>
                </a:lnTo>
                <a:lnTo>
                  <a:pt x="1935888" y="242057"/>
                </a:lnTo>
                <a:cubicBezTo>
                  <a:pt x="1986657" y="242057"/>
                  <a:pt x="2027814" y="283214"/>
                  <a:pt x="2027814" y="333983"/>
                </a:cubicBezTo>
                <a:lnTo>
                  <a:pt x="2027814" y="1137095"/>
                </a:lnTo>
                <a:cubicBezTo>
                  <a:pt x="2027814" y="1187864"/>
                  <a:pt x="1986657" y="1229021"/>
                  <a:pt x="1935888" y="1229021"/>
                </a:cubicBezTo>
                <a:lnTo>
                  <a:pt x="91926" y="1229021"/>
                </a:lnTo>
                <a:cubicBezTo>
                  <a:pt x="41157" y="1229021"/>
                  <a:pt x="0" y="1187864"/>
                  <a:pt x="0" y="1137095"/>
                </a:cubicBezTo>
                <a:lnTo>
                  <a:pt x="0" y="333983"/>
                </a:lnTo>
                <a:cubicBezTo>
                  <a:pt x="0" y="283214"/>
                  <a:pt x="41157" y="242057"/>
                  <a:pt x="91926" y="242057"/>
                </a:cubicBezTo>
                <a:lnTo>
                  <a:pt x="890088" y="24205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1DCF9A80-2576-49B2-9A32-49566BEB27A7}"/>
              </a:ext>
            </a:extLst>
          </p:cNvPr>
          <p:cNvSpPr/>
          <p:nvPr/>
        </p:nvSpPr>
        <p:spPr>
          <a:xfrm>
            <a:off x="4572000" y="2889993"/>
            <a:ext cx="2027814" cy="1229021"/>
          </a:xfrm>
          <a:custGeom>
            <a:avLst/>
            <a:gdLst>
              <a:gd name="connsiteX0" fmla="*/ 1030481 w 2027814"/>
              <a:gd name="connsiteY0" fmla="*/ 0 h 1229021"/>
              <a:gd name="connsiteX1" fmla="*/ 1170874 w 2027814"/>
              <a:gd name="connsiteY1" fmla="*/ 242057 h 1229021"/>
              <a:gd name="connsiteX2" fmla="*/ 1935888 w 2027814"/>
              <a:gd name="connsiteY2" fmla="*/ 242057 h 1229021"/>
              <a:gd name="connsiteX3" fmla="*/ 2027814 w 2027814"/>
              <a:gd name="connsiteY3" fmla="*/ 333983 h 1229021"/>
              <a:gd name="connsiteX4" fmla="*/ 2027814 w 2027814"/>
              <a:gd name="connsiteY4" fmla="*/ 1137095 h 1229021"/>
              <a:gd name="connsiteX5" fmla="*/ 1935888 w 2027814"/>
              <a:gd name="connsiteY5" fmla="*/ 1229021 h 1229021"/>
              <a:gd name="connsiteX6" fmla="*/ 91926 w 2027814"/>
              <a:gd name="connsiteY6" fmla="*/ 1229021 h 1229021"/>
              <a:gd name="connsiteX7" fmla="*/ 0 w 2027814"/>
              <a:gd name="connsiteY7" fmla="*/ 1137095 h 1229021"/>
              <a:gd name="connsiteX8" fmla="*/ 0 w 2027814"/>
              <a:gd name="connsiteY8" fmla="*/ 333983 h 1229021"/>
              <a:gd name="connsiteX9" fmla="*/ 91926 w 2027814"/>
              <a:gd name="connsiteY9" fmla="*/ 242057 h 1229021"/>
              <a:gd name="connsiteX10" fmla="*/ 890088 w 2027814"/>
              <a:gd name="connsiteY10" fmla="*/ 242057 h 12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7814" h="1229021">
                <a:moveTo>
                  <a:pt x="1030481" y="0"/>
                </a:moveTo>
                <a:lnTo>
                  <a:pt x="1170874" y="242057"/>
                </a:lnTo>
                <a:lnTo>
                  <a:pt x="1935888" y="242057"/>
                </a:lnTo>
                <a:cubicBezTo>
                  <a:pt x="1986657" y="242057"/>
                  <a:pt x="2027814" y="283214"/>
                  <a:pt x="2027814" y="333983"/>
                </a:cubicBezTo>
                <a:lnTo>
                  <a:pt x="2027814" y="1137095"/>
                </a:lnTo>
                <a:cubicBezTo>
                  <a:pt x="2027814" y="1187864"/>
                  <a:pt x="1986657" y="1229021"/>
                  <a:pt x="1935888" y="1229021"/>
                </a:cubicBezTo>
                <a:lnTo>
                  <a:pt x="91926" y="1229021"/>
                </a:lnTo>
                <a:cubicBezTo>
                  <a:pt x="41157" y="1229021"/>
                  <a:pt x="0" y="1187864"/>
                  <a:pt x="0" y="1137095"/>
                </a:cubicBezTo>
                <a:lnTo>
                  <a:pt x="0" y="333983"/>
                </a:lnTo>
                <a:cubicBezTo>
                  <a:pt x="0" y="283214"/>
                  <a:pt x="41157" y="242057"/>
                  <a:pt x="91926" y="242057"/>
                </a:cubicBezTo>
                <a:lnTo>
                  <a:pt x="890088" y="24205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5F6DF5AD-01BB-4BA5-B677-7D93F5F44BD0}"/>
              </a:ext>
            </a:extLst>
          </p:cNvPr>
          <p:cNvSpPr/>
          <p:nvPr/>
        </p:nvSpPr>
        <p:spPr>
          <a:xfrm rot="10800000">
            <a:off x="6647873" y="1275935"/>
            <a:ext cx="2027814" cy="1229021"/>
          </a:xfrm>
          <a:custGeom>
            <a:avLst/>
            <a:gdLst>
              <a:gd name="connsiteX0" fmla="*/ 1030481 w 2027814"/>
              <a:gd name="connsiteY0" fmla="*/ 0 h 1229021"/>
              <a:gd name="connsiteX1" fmla="*/ 1170874 w 2027814"/>
              <a:gd name="connsiteY1" fmla="*/ 242057 h 1229021"/>
              <a:gd name="connsiteX2" fmla="*/ 1935888 w 2027814"/>
              <a:gd name="connsiteY2" fmla="*/ 242057 h 1229021"/>
              <a:gd name="connsiteX3" fmla="*/ 2027814 w 2027814"/>
              <a:gd name="connsiteY3" fmla="*/ 333983 h 1229021"/>
              <a:gd name="connsiteX4" fmla="*/ 2027814 w 2027814"/>
              <a:gd name="connsiteY4" fmla="*/ 1137095 h 1229021"/>
              <a:gd name="connsiteX5" fmla="*/ 1935888 w 2027814"/>
              <a:gd name="connsiteY5" fmla="*/ 1229021 h 1229021"/>
              <a:gd name="connsiteX6" fmla="*/ 91926 w 2027814"/>
              <a:gd name="connsiteY6" fmla="*/ 1229021 h 1229021"/>
              <a:gd name="connsiteX7" fmla="*/ 0 w 2027814"/>
              <a:gd name="connsiteY7" fmla="*/ 1137095 h 1229021"/>
              <a:gd name="connsiteX8" fmla="*/ 0 w 2027814"/>
              <a:gd name="connsiteY8" fmla="*/ 333983 h 1229021"/>
              <a:gd name="connsiteX9" fmla="*/ 91926 w 2027814"/>
              <a:gd name="connsiteY9" fmla="*/ 242057 h 1229021"/>
              <a:gd name="connsiteX10" fmla="*/ 890088 w 2027814"/>
              <a:gd name="connsiteY10" fmla="*/ 242057 h 12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7814" h="1229021">
                <a:moveTo>
                  <a:pt x="1030481" y="0"/>
                </a:moveTo>
                <a:lnTo>
                  <a:pt x="1170874" y="242057"/>
                </a:lnTo>
                <a:lnTo>
                  <a:pt x="1935888" y="242057"/>
                </a:lnTo>
                <a:cubicBezTo>
                  <a:pt x="1986657" y="242057"/>
                  <a:pt x="2027814" y="283214"/>
                  <a:pt x="2027814" y="333983"/>
                </a:cubicBezTo>
                <a:lnTo>
                  <a:pt x="2027814" y="1137095"/>
                </a:lnTo>
                <a:cubicBezTo>
                  <a:pt x="2027814" y="1187864"/>
                  <a:pt x="1986657" y="1229021"/>
                  <a:pt x="1935888" y="1229021"/>
                </a:cubicBezTo>
                <a:lnTo>
                  <a:pt x="91926" y="1229021"/>
                </a:lnTo>
                <a:cubicBezTo>
                  <a:pt x="41157" y="1229021"/>
                  <a:pt x="0" y="1187864"/>
                  <a:pt x="0" y="1137095"/>
                </a:cubicBezTo>
                <a:lnTo>
                  <a:pt x="0" y="333983"/>
                </a:lnTo>
                <a:cubicBezTo>
                  <a:pt x="0" y="283214"/>
                  <a:pt x="41157" y="242057"/>
                  <a:pt x="91926" y="242057"/>
                </a:cubicBezTo>
                <a:lnTo>
                  <a:pt x="890088" y="24205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E8ED7235-BCA0-4BF0-AA63-8711273EDB5B}"/>
              </a:ext>
            </a:extLst>
          </p:cNvPr>
          <p:cNvSpPr/>
          <p:nvPr/>
        </p:nvSpPr>
        <p:spPr bwMode="auto">
          <a:xfrm>
            <a:off x="977254" y="2109233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TW" altLang="en-US" sz="16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課題研究</a:t>
            </a:r>
            <a:endParaRPr lang="zh-CN" altLang="en-US" sz="16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2D5356B-BFE5-4B0C-9DC7-DDB89A865333}"/>
              </a:ext>
            </a:extLst>
          </p:cNvPr>
          <p:cNvSpPr/>
          <p:nvPr/>
        </p:nvSpPr>
        <p:spPr>
          <a:xfrm>
            <a:off x="466048" y="3161990"/>
            <a:ext cx="2027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研究、閱讀相關文獻</a:t>
            </a:r>
            <a:r>
              <a:rPr lang="en-US" altLang="zh-CN" sz="900" dirty="0" smtClean="0">
                <a:solidFill>
                  <a:schemeClr val="bg1"/>
                </a:solidFill>
              </a:rPr>
              <a:t>. 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6EC24B0-5F09-47D3-843D-AB425684528D}"/>
              </a:ext>
            </a:extLst>
          </p:cNvPr>
          <p:cNvSpPr/>
          <p:nvPr/>
        </p:nvSpPr>
        <p:spPr>
          <a:xfrm>
            <a:off x="2527411" y="1306056"/>
            <a:ext cx="2027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撰寫相關程式</a:t>
            </a:r>
            <a:r>
              <a:rPr lang="en-US" altLang="zh-CN" sz="900" dirty="0" smtClean="0">
                <a:solidFill>
                  <a:schemeClr val="bg1"/>
                </a:solidFill>
              </a:rPr>
              <a:t>. 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A76D14C-7164-4E56-A043-7EC2445B4530}"/>
              </a:ext>
            </a:extLst>
          </p:cNvPr>
          <p:cNvSpPr/>
          <p:nvPr/>
        </p:nvSpPr>
        <p:spPr>
          <a:xfrm>
            <a:off x="4569736" y="3190054"/>
            <a:ext cx="2027815" cy="6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測試並檢查跑出來的績效成果，並以此調整程式、模型</a:t>
            </a:r>
            <a:endParaRPr lang="en-US" altLang="zh-CN" sz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F5F5C6F-5690-4F33-AE81-B29E57BDFC75}"/>
              </a:ext>
            </a:extLst>
          </p:cNvPr>
          <p:cNvSpPr/>
          <p:nvPr/>
        </p:nvSpPr>
        <p:spPr>
          <a:xfrm>
            <a:off x="6647873" y="1450415"/>
            <a:ext cx="2027815" cy="61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紀錄成功後的結果並寫成文件</a:t>
            </a:r>
            <a:endParaRPr lang="en-US" altLang="zh-CN" sz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9A3FE67C-0FEA-407E-8A5D-12D03A78CDFC}"/>
              </a:ext>
            </a:extLst>
          </p:cNvPr>
          <p:cNvSpPr/>
          <p:nvPr/>
        </p:nvSpPr>
        <p:spPr bwMode="auto">
          <a:xfrm>
            <a:off x="3027966" y="2893620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TW" altLang="en-US" sz="16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實驗論證</a:t>
            </a:r>
            <a:endParaRPr lang="zh-CN" altLang="en-US" sz="16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BDE223A3-A3B5-4B48-AD1E-D1045344FD9C}"/>
              </a:ext>
            </a:extLst>
          </p:cNvPr>
          <p:cNvSpPr/>
          <p:nvPr/>
        </p:nvSpPr>
        <p:spPr bwMode="auto">
          <a:xfrm>
            <a:off x="5080942" y="2103797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TW" altLang="en-US" sz="16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檢查調整</a:t>
            </a:r>
            <a:endParaRPr lang="zh-CN" altLang="en-US" sz="16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CE4F9824-6130-4193-BCA7-E979D92D92A6}"/>
              </a:ext>
            </a:extLst>
          </p:cNvPr>
          <p:cNvSpPr/>
          <p:nvPr/>
        </p:nvSpPr>
        <p:spPr bwMode="auto">
          <a:xfrm>
            <a:off x="7159079" y="2893620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TW" altLang="en-US" sz="16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文件撰寫</a:t>
            </a:r>
            <a:endParaRPr lang="zh-CN" altLang="en-US" sz="16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89757" y="67456"/>
            <a:ext cx="1094282" cy="82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1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05932" y="215738"/>
            <a:ext cx="2954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部分：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改進方法及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過程</a:t>
            </a:r>
            <a:endParaRPr lang="zh-TW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89757" y="67456"/>
            <a:ext cx="1094282" cy="82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72" y="1862737"/>
            <a:ext cx="2749691" cy="198765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21" y="1862737"/>
            <a:ext cx="2824558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5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05932" y="215738"/>
            <a:ext cx="2954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部分：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改進方法及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過程</a:t>
            </a:r>
            <a:endParaRPr lang="zh-TW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89757" y="67456"/>
            <a:ext cx="1094282" cy="82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412230" y="1491521"/>
            <a:ext cx="7967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</a:rPr>
              <a:t>更改</a:t>
            </a:r>
            <a:r>
              <a:rPr lang="en-US" altLang="zh-TW" sz="2400" dirty="0" smtClean="0">
                <a:latin typeface="+mj-lt"/>
              </a:rPr>
              <a:t>batch size</a:t>
            </a:r>
            <a:endParaRPr lang="en-US" altLang="zh-TW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</a:rPr>
              <a:t>增加訓練圖片</a:t>
            </a:r>
            <a:endParaRPr lang="en-US" altLang="zh-TW" sz="2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</a:rPr>
              <a:t>改用關聯性更高的圖片當作訓練集與測試集</a:t>
            </a:r>
            <a:endParaRPr lang="en-US" altLang="zh-TW" sz="2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</a:rPr>
              <a:t>增加訓練</a:t>
            </a:r>
            <a:r>
              <a:rPr lang="en-US" altLang="zh-TW" sz="2400" dirty="0" smtClean="0">
                <a:latin typeface="+mj-lt"/>
              </a:rPr>
              <a:t>epoch(100-&gt;800)</a:t>
            </a:r>
            <a:endParaRPr lang="en-US" altLang="zh-TW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lt"/>
              </a:rPr>
              <a:t>避免</a:t>
            </a:r>
            <a:r>
              <a:rPr lang="en-US" altLang="zh-TW" sz="2400" dirty="0" err="1" smtClean="0">
                <a:latin typeface="+mj-lt"/>
              </a:rPr>
              <a:t>overfittig</a:t>
            </a:r>
            <a:endParaRPr lang="en-US" altLang="zh-TW" sz="2400" dirty="0" smtClean="0">
              <a:latin typeface="+mj-l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18544" y="4519535"/>
            <a:ext cx="69254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參考資料：</a:t>
            </a:r>
            <a:r>
              <a:rPr lang="en-US" altLang="zh-TW" dirty="0">
                <a:hlinkClick r:id="rId2"/>
              </a:rPr>
              <a:t>https://towardsdatascience.com/gan-ways-to-improve-gan-performance-acf37f9f59b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30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281" t="31821" r="28706" b="6062"/>
          <a:stretch/>
        </p:blipFill>
        <p:spPr>
          <a:xfrm>
            <a:off x="5050796" y="1538465"/>
            <a:ext cx="3928313" cy="258916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8431" t="33362" r="29078" b="5842"/>
          <a:stretch/>
        </p:blipFill>
        <p:spPr>
          <a:xfrm>
            <a:off x="282283" y="1538465"/>
            <a:ext cx="3967429" cy="2584795"/>
          </a:xfrm>
          <a:prstGeom prst="rect">
            <a:avLst/>
          </a:prstGeom>
        </p:spPr>
      </p:pic>
      <p:sp>
        <p:nvSpPr>
          <p:cNvPr id="4" name="加號 3"/>
          <p:cNvSpPr/>
          <p:nvPr/>
        </p:nvSpPr>
        <p:spPr>
          <a:xfrm>
            <a:off x="4334248" y="2518217"/>
            <a:ext cx="632012" cy="62528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072203" y="14991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訓練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9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5" y="885357"/>
            <a:ext cx="3642610" cy="18213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72203" y="14991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069" y="885357"/>
            <a:ext cx="3665095" cy="18325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訓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練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成果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64" y="2848132"/>
            <a:ext cx="3657600" cy="18288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5" y="2874365"/>
            <a:ext cx="3605134" cy="18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072203" y="14991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成果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0" y="846946"/>
            <a:ext cx="3555570" cy="183629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01" y="841011"/>
            <a:ext cx="3576092" cy="18422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8"/>
          <a:stretch/>
        </p:blipFill>
        <p:spPr>
          <a:xfrm>
            <a:off x="5029199" y="2826512"/>
            <a:ext cx="2158139" cy="198533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5"/>
          <a:stretch/>
        </p:blipFill>
        <p:spPr>
          <a:xfrm>
            <a:off x="1054882" y="2746955"/>
            <a:ext cx="2235459" cy="206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730547" y="294406"/>
            <a:ext cx="18004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部分：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環境</a:t>
            </a:r>
            <a:endParaRPr lang="zh-TW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89757" y="67456"/>
            <a:ext cx="1094282" cy="82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ãcolab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29" y="663738"/>
            <a:ext cx="4239554" cy="423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5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35487" y="323689"/>
            <a:ext cx="31854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部分：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專案人力資源配置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184" y="66145"/>
            <a:ext cx="1041816" cy="88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150307" y="1154522"/>
            <a:ext cx="14727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/>
              <a:t>專案人力</a:t>
            </a:r>
            <a:endParaRPr lang="zh-TW" altLang="en-US" b="1" dirty="0"/>
          </a:p>
        </p:txBody>
      </p:sp>
      <p:graphicFrame>
        <p:nvGraphicFramePr>
          <p:cNvPr id="26" name="圖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9581780"/>
              </p:ext>
            </p:extLst>
          </p:nvPr>
        </p:nvGraphicFramePr>
        <p:xfrm>
          <a:off x="801973" y="1237626"/>
          <a:ext cx="5688768" cy="3161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群組 6"/>
          <p:cNvGrpSpPr/>
          <p:nvPr/>
        </p:nvGrpSpPr>
        <p:grpSpPr>
          <a:xfrm>
            <a:off x="6845729" y="1990790"/>
            <a:ext cx="2081939" cy="2124489"/>
            <a:chOff x="6845729" y="1990790"/>
            <a:chExt cx="2081939" cy="2124489"/>
          </a:xfrm>
        </p:grpSpPr>
        <p:pic>
          <p:nvPicPr>
            <p:cNvPr id="4098" name="Picture 2" descr="ãäºº iconãçåçæå°çµæ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729" y="1990790"/>
              <a:ext cx="2081939" cy="2081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4"/>
            <p:cNvSpPr txBox="1"/>
            <p:nvPr/>
          </p:nvSpPr>
          <p:spPr>
            <a:xfrm>
              <a:off x="7382656" y="3807502"/>
              <a:ext cx="1139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人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24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85900"/>
            <a:ext cx="9144000" cy="2743200"/>
          </a:xfrm>
          <a:prstGeom prst="rect">
            <a:avLst/>
          </a:prstGeom>
          <a:gradFill>
            <a:gsLst>
              <a:gs pos="2800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19"/>
          <p:cNvSpPr>
            <a:spLocks noChangeArrowheads="1"/>
          </p:cNvSpPr>
          <p:nvPr/>
        </p:nvSpPr>
        <p:spPr bwMode="auto">
          <a:xfrm>
            <a:off x="291016" y="2110831"/>
            <a:ext cx="4032487" cy="196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期望透過本</a:t>
            </a:r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專案了解生成</a:t>
            </a:r>
            <a:r>
              <a:rPr lang="zh-TW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對抗網路的運作及原理，以便日後進行相關研究做為延伸的基礎。</a:t>
            </a:r>
            <a:endParaRPr lang="en-US" altLang="zh-TW" sz="1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提供圖片、影片創作者建立個人風格作品的靈感，節省畫風的創作時間，可以花更多的心力在故事的架構上</a:t>
            </a:r>
            <a:endParaRPr lang="en-US" altLang="zh-TW" sz="1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透過改進此系統架構及資料集，達成更好的效能及準確率，為機器學習社群提供一些參考</a:t>
            </a:r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。</a:t>
            </a:r>
            <a:endParaRPr lang="en-US" altLang="zh-TW" sz="1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</p:txBody>
      </p:sp>
      <p:sp>
        <p:nvSpPr>
          <p:cNvPr id="6" name="文本框 22"/>
          <p:cNvSpPr txBox="1">
            <a:spLocks noChangeArrowheads="1"/>
          </p:cNvSpPr>
          <p:nvPr/>
        </p:nvSpPr>
        <p:spPr bwMode="auto">
          <a:xfrm>
            <a:off x="385669" y="1565300"/>
            <a:ext cx="1709235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r>
              <a:rPr lang="zh-TW" altLang="en-US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小結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08344" y="225708"/>
            <a:ext cx="354650" cy="3546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1016" y="305108"/>
            <a:ext cx="354650" cy="354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3029" y="232187"/>
            <a:ext cx="1328416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TW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ãavenger4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377" y="1485900"/>
            <a:ext cx="4926623" cy="274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B51B13-D3DA-43D6-82B4-A91419B1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"/>
            <a:ext cx="3599483" cy="514299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D70A6CD-5EBC-47FE-9E0E-5956EF37CA04}"/>
              </a:ext>
            </a:extLst>
          </p:cNvPr>
          <p:cNvSpPr/>
          <p:nvPr/>
        </p:nvSpPr>
        <p:spPr>
          <a:xfrm>
            <a:off x="4125" y="27939"/>
            <a:ext cx="3599483" cy="5143500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032F11-EA9A-4D95-B60F-C93CD6108D20}"/>
              </a:ext>
            </a:extLst>
          </p:cNvPr>
          <p:cNvSpPr/>
          <p:nvPr/>
        </p:nvSpPr>
        <p:spPr>
          <a:xfrm>
            <a:off x="3607733" y="0"/>
            <a:ext cx="5536267" cy="1026826"/>
          </a:xfrm>
          <a:prstGeom prst="rect">
            <a:avLst/>
          </a:prstGeom>
          <a:gradFill>
            <a:gsLst>
              <a:gs pos="28000">
                <a:schemeClr val="tx1">
                  <a:alpha val="52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9752B4-5C89-4BB0-90BB-1C0676D5DA4F}"/>
              </a:ext>
            </a:extLst>
          </p:cNvPr>
          <p:cNvSpPr/>
          <p:nvPr/>
        </p:nvSpPr>
        <p:spPr>
          <a:xfrm>
            <a:off x="4365098" y="204160"/>
            <a:ext cx="2859226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3000" b="1" spc="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參考</a:t>
            </a:r>
            <a:r>
              <a:rPr lang="zh-TW" altLang="en-US" sz="3000" b="1" spc="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</a:t>
            </a:r>
            <a:r>
              <a:rPr lang="zh-TW" altLang="en-US" sz="3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</a:t>
            </a:r>
            <a:endParaRPr lang="zh-CN" altLang="en-US" sz="3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318A37A-F8FE-4E8A-BF86-D3AE61B979F9}"/>
              </a:ext>
            </a:extLst>
          </p:cNvPr>
          <p:cNvCxnSpPr>
            <a:cxnSpLocks/>
          </p:cNvCxnSpPr>
          <p:nvPr/>
        </p:nvCxnSpPr>
        <p:spPr>
          <a:xfrm>
            <a:off x="4693039" y="737265"/>
            <a:ext cx="1188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C593CAA-066D-4018-B735-2895A8CC573C}"/>
              </a:ext>
            </a:extLst>
          </p:cNvPr>
          <p:cNvSpPr/>
          <p:nvPr/>
        </p:nvSpPr>
        <p:spPr>
          <a:xfrm>
            <a:off x="4365098" y="713932"/>
            <a:ext cx="1850923" cy="24237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algn="dist">
              <a:defRPr/>
            </a:pPr>
            <a:r>
              <a:rPr lang="en-US" altLang="zh-CN" sz="1100" spc="4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references</a:t>
            </a:r>
            <a:endParaRPr lang="zh-CN" altLang="en-US" sz="1100" spc="4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45DECD-A03C-41F5-B843-0EC1F094ADFB}"/>
              </a:ext>
            </a:extLst>
          </p:cNvPr>
          <p:cNvSpPr/>
          <p:nvPr/>
        </p:nvSpPr>
        <p:spPr>
          <a:xfrm>
            <a:off x="3990389" y="1573749"/>
            <a:ext cx="5033689" cy="162044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TW" sz="1400" dirty="0">
                <a:latin typeface="+mj-lt"/>
              </a:rPr>
              <a:t>LEARNING TO PROTECT </a:t>
            </a:r>
            <a:r>
              <a:rPr lang="en-US" altLang="zh-TW" sz="1400" dirty="0" smtClean="0">
                <a:latin typeface="+mj-lt"/>
              </a:rPr>
              <a:t>COMMUNICATIONS</a:t>
            </a:r>
            <a:r>
              <a:rPr lang="zh-TW" altLang="en-US" sz="1400" dirty="0" smtClean="0">
                <a:latin typeface="+mj-lt"/>
              </a:rPr>
              <a:t> </a:t>
            </a:r>
            <a:r>
              <a:rPr lang="en-US" altLang="zh-TW" sz="1400" dirty="0" smtClean="0">
                <a:latin typeface="+mj-lt"/>
              </a:rPr>
              <a:t>WITH </a:t>
            </a:r>
            <a:r>
              <a:rPr lang="en-US" altLang="zh-TW" sz="1400" dirty="0">
                <a:latin typeface="+mj-lt"/>
              </a:rPr>
              <a:t>ADVERSARIAL NEURAL CRYPTOGRAPHY</a:t>
            </a:r>
          </a:p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TW" sz="1400" dirty="0" err="1" smtClean="0">
                <a:latin typeface="+mj-lt"/>
              </a:rPr>
              <a:t>CartoonGAN</a:t>
            </a:r>
            <a:r>
              <a:rPr lang="en-US" altLang="zh-TW" sz="1400" dirty="0">
                <a:latin typeface="+mj-lt"/>
              </a:rPr>
              <a:t>: Generative Adversarial Networks for Photo </a:t>
            </a:r>
            <a:r>
              <a:rPr lang="en-US" altLang="zh-TW" sz="1400" dirty="0" err="1" smtClean="0">
                <a:latin typeface="+mj-lt"/>
              </a:rPr>
              <a:t>Cartoonization</a:t>
            </a:r>
            <a:endParaRPr lang="en-US" altLang="zh-TW" sz="1400" dirty="0" smtClean="0">
              <a:latin typeface="+mj-lt"/>
            </a:endParaRPr>
          </a:p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TW" sz="1400" dirty="0">
                <a:latin typeface="+mj-lt"/>
              </a:rPr>
              <a:t>Improved Techniques for Training GANs</a:t>
            </a:r>
          </a:p>
          <a:p>
            <a:pPr>
              <a:lnSpc>
                <a:spcPct val="120000"/>
              </a:lnSpc>
              <a:buClr>
                <a:srgbClr val="404040"/>
              </a:buClr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D0AE9B-2E6D-4773-8298-9A6AB4253F06}"/>
              </a:ext>
            </a:extLst>
          </p:cNvPr>
          <p:cNvSpPr/>
          <p:nvPr/>
        </p:nvSpPr>
        <p:spPr>
          <a:xfrm>
            <a:off x="3990390" y="1096120"/>
            <a:ext cx="2812135" cy="29745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相關文獻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A7E633-DAED-4C67-87A2-FF76990FD6E1}"/>
              </a:ext>
            </a:extLst>
          </p:cNvPr>
          <p:cNvSpPr/>
          <p:nvPr/>
        </p:nvSpPr>
        <p:spPr>
          <a:xfrm>
            <a:off x="3986264" y="3268716"/>
            <a:ext cx="4841418" cy="162044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TW" sz="1400" dirty="0">
                <a:latin typeface="+mj-lt"/>
              </a:rPr>
              <a:t>https://</a:t>
            </a:r>
            <a:r>
              <a:rPr lang="en-US" altLang="zh-TW" sz="1400" dirty="0" smtClean="0">
                <a:latin typeface="+mj-lt"/>
              </a:rPr>
              <a:t>leemeng.tw/generate-anime-using-cartoongan-and-tensorflow2.html</a:t>
            </a:r>
          </a:p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CN" sz="1400" dirty="0">
                <a:latin typeface="+mj-lt"/>
                <a:hlinkClick r:id="rId4"/>
              </a:rPr>
              <a:t>https://</a:t>
            </a:r>
            <a:r>
              <a:rPr lang="en-US" altLang="zh-CN" sz="1400" dirty="0" smtClean="0">
                <a:latin typeface="+mj-lt"/>
                <a:hlinkClick r:id="rId4"/>
              </a:rPr>
              <a:t>github.com/mnicnc404/CartoonGan-tensorflow#Train-your-own-CartoonGAN</a:t>
            </a:r>
            <a:endParaRPr lang="en-US" altLang="zh-CN" sz="1400" dirty="0" smtClean="0">
              <a:latin typeface="+mj-lt"/>
            </a:endParaRPr>
          </a:p>
          <a:p>
            <a:pPr marL="342900" indent="-342900">
              <a:lnSpc>
                <a:spcPct val="120000"/>
              </a:lnSpc>
              <a:buClr>
                <a:srgbClr val="404040"/>
              </a:buClr>
              <a:buFont typeface="+mj-lt"/>
              <a:buAutoNum type="arabicPeriod"/>
              <a:defRPr/>
            </a:pPr>
            <a:r>
              <a:rPr lang="en-US" altLang="zh-TW" sz="1400" dirty="0">
                <a:latin typeface="+mj-lt"/>
                <a:hlinkClick r:id="rId5"/>
              </a:rPr>
              <a:t>https://towardsdatascience.com/gan-ways-to-improve-gan-performance-acf37f9f59b</a:t>
            </a:r>
            <a:endParaRPr lang="en-US" altLang="zh-CN" sz="1400" dirty="0">
              <a:latin typeface="+mj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075BD6-F703-4EEC-B903-4074DF8BDEB4}"/>
              </a:ext>
            </a:extLst>
          </p:cNvPr>
          <p:cNvSpPr/>
          <p:nvPr/>
        </p:nvSpPr>
        <p:spPr>
          <a:xfrm>
            <a:off x="3979956" y="2819172"/>
            <a:ext cx="2812135" cy="29745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網路資源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signing-contract_66138"/>
          <p:cNvSpPr>
            <a:spLocks noChangeAspect="1"/>
          </p:cNvSpPr>
          <p:nvPr/>
        </p:nvSpPr>
        <p:spPr bwMode="auto">
          <a:xfrm>
            <a:off x="3866321" y="234160"/>
            <a:ext cx="457264" cy="457004"/>
          </a:xfrm>
          <a:custGeom>
            <a:avLst/>
            <a:gdLst>
              <a:gd name="connsiteX0" fmla="*/ 177088 w 577759"/>
              <a:gd name="connsiteY0" fmla="*/ 396051 h 577432"/>
              <a:gd name="connsiteX1" fmla="*/ 185388 w 577759"/>
              <a:gd name="connsiteY1" fmla="*/ 400653 h 577432"/>
              <a:gd name="connsiteX2" fmla="*/ 178010 w 577759"/>
              <a:gd name="connsiteY2" fmla="*/ 436543 h 577432"/>
              <a:gd name="connsiteX3" fmla="*/ 184466 w 577759"/>
              <a:gd name="connsiteY3" fmla="*/ 440224 h 577432"/>
              <a:gd name="connsiteX4" fmla="*/ 186310 w 577759"/>
              <a:gd name="connsiteY4" fmla="*/ 442985 h 577432"/>
              <a:gd name="connsiteX5" fmla="*/ 201988 w 577759"/>
              <a:gd name="connsiteY5" fmla="*/ 452188 h 577432"/>
              <a:gd name="connsiteX6" fmla="*/ 204755 w 577759"/>
              <a:gd name="connsiteY6" fmla="*/ 458630 h 577432"/>
              <a:gd name="connsiteX7" fmla="*/ 274843 w 577759"/>
              <a:gd name="connsiteY7" fmla="*/ 460470 h 577432"/>
              <a:gd name="connsiteX8" fmla="*/ 274843 w 577759"/>
              <a:gd name="connsiteY8" fmla="*/ 480716 h 577432"/>
              <a:gd name="connsiteX9" fmla="*/ 206599 w 577759"/>
              <a:gd name="connsiteY9" fmla="*/ 478876 h 577432"/>
              <a:gd name="connsiteX10" fmla="*/ 194610 w 577759"/>
              <a:gd name="connsiteY10" fmla="*/ 481636 h 577432"/>
              <a:gd name="connsiteX11" fmla="*/ 183544 w 577759"/>
              <a:gd name="connsiteY11" fmla="*/ 473354 h 577432"/>
              <a:gd name="connsiteX12" fmla="*/ 183544 w 577759"/>
              <a:gd name="connsiteY12" fmla="*/ 466912 h 577432"/>
              <a:gd name="connsiteX13" fmla="*/ 178933 w 577759"/>
              <a:gd name="connsiteY13" fmla="*/ 474274 h 577432"/>
              <a:gd name="connsiteX14" fmla="*/ 161410 w 577759"/>
              <a:gd name="connsiteY14" fmla="*/ 465992 h 577432"/>
              <a:gd name="connsiteX15" fmla="*/ 162333 w 577759"/>
              <a:gd name="connsiteY15" fmla="*/ 464151 h 577432"/>
              <a:gd name="connsiteX16" fmla="*/ 163255 w 577759"/>
              <a:gd name="connsiteY16" fmla="*/ 460470 h 577432"/>
              <a:gd name="connsiteX17" fmla="*/ 156799 w 577759"/>
              <a:gd name="connsiteY17" fmla="*/ 466912 h 577432"/>
              <a:gd name="connsiteX18" fmla="*/ 140199 w 577759"/>
              <a:gd name="connsiteY18" fmla="*/ 456789 h 577432"/>
              <a:gd name="connsiteX19" fmla="*/ 154033 w 577759"/>
              <a:gd name="connsiteY19" fmla="*/ 435623 h 577432"/>
              <a:gd name="connsiteX20" fmla="*/ 103311 w 577759"/>
              <a:gd name="connsiteY20" fmla="*/ 495441 h 577432"/>
              <a:gd name="connsiteX21" fmla="*/ 85789 w 577759"/>
              <a:gd name="connsiteY21" fmla="*/ 485318 h 577432"/>
              <a:gd name="connsiteX22" fmla="*/ 143888 w 577759"/>
              <a:gd name="connsiteY22" fmla="*/ 417217 h 577432"/>
              <a:gd name="connsiteX23" fmla="*/ 177088 w 577759"/>
              <a:gd name="connsiteY23" fmla="*/ 396051 h 577432"/>
              <a:gd name="connsiteX24" fmla="*/ 326592 w 577759"/>
              <a:gd name="connsiteY24" fmla="*/ 382185 h 577432"/>
              <a:gd name="connsiteX25" fmla="*/ 324748 w 577759"/>
              <a:gd name="connsiteY25" fmla="*/ 412582 h 577432"/>
              <a:gd name="connsiteX26" fmla="*/ 340423 w 577759"/>
              <a:gd name="connsiteY26" fmla="*/ 420871 h 577432"/>
              <a:gd name="connsiteX27" fmla="*/ 355177 w 577759"/>
              <a:gd name="connsiteY27" fmla="*/ 430082 h 577432"/>
              <a:gd name="connsiteX28" fmla="*/ 380995 w 577759"/>
              <a:gd name="connsiteY28" fmla="*/ 413503 h 577432"/>
              <a:gd name="connsiteX29" fmla="*/ 356099 w 577759"/>
              <a:gd name="connsiteY29" fmla="*/ 393238 h 577432"/>
              <a:gd name="connsiteX30" fmla="*/ 326592 w 577759"/>
              <a:gd name="connsiteY30" fmla="*/ 382185 h 577432"/>
              <a:gd name="connsiteX31" fmla="*/ 125443 w 577759"/>
              <a:gd name="connsiteY31" fmla="*/ 299294 h 577432"/>
              <a:gd name="connsiteX32" fmla="*/ 224189 w 577759"/>
              <a:gd name="connsiteY32" fmla="*/ 299294 h 577432"/>
              <a:gd name="connsiteX33" fmla="*/ 250029 w 577759"/>
              <a:gd name="connsiteY33" fmla="*/ 326015 h 577432"/>
              <a:gd name="connsiteX34" fmla="*/ 224189 w 577759"/>
              <a:gd name="connsiteY34" fmla="*/ 351815 h 577432"/>
              <a:gd name="connsiteX35" fmla="*/ 125443 w 577759"/>
              <a:gd name="connsiteY35" fmla="*/ 351815 h 577432"/>
              <a:gd name="connsiteX36" fmla="*/ 98680 w 577759"/>
              <a:gd name="connsiteY36" fmla="*/ 326015 h 577432"/>
              <a:gd name="connsiteX37" fmla="*/ 125443 w 577759"/>
              <a:gd name="connsiteY37" fmla="*/ 299294 h 577432"/>
              <a:gd name="connsiteX38" fmla="*/ 125436 w 577759"/>
              <a:gd name="connsiteY38" fmla="*/ 200762 h 577432"/>
              <a:gd name="connsiteX39" fmla="*/ 321952 w 577759"/>
              <a:gd name="connsiteY39" fmla="*/ 200762 h 577432"/>
              <a:gd name="connsiteX40" fmla="*/ 348708 w 577759"/>
              <a:gd name="connsiteY40" fmla="*/ 227483 h 577432"/>
              <a:gd name="connsiteX41" fmla="*/ 321952 w 577759"/>
              <a:gd name="connsiteY41" fmla="*/ 253283 h 577432"/>
              <a:gd name="connsiteX42" fmla="*/ 125436 w 577759"/>
              <a:gd name="connsiteY42" fmla="*/ 253283 h 577432"/>
              <a:gd name="connsiteX43" fmla="*/ 98680 w 577759"/>
              <a:gd name="connsiteY43" fmla="*/ 227483 h 577432"/>
              <a:gd name="connsiteX44" fmla="*/ 125436 w 577759"/>
              <a:gd name="connsiteY44" fmla="*/ 200762 h 577432"/>
              <a:gd name="connsiteX45" fmla="*/ 125436 w 577759"/>
              <a:gd name="connsiteY45" fmla="*/ 103118 h 577432"/>
              <a:gd name="connsiteX46" fmla="*/ 321952 w 577759"/>
              <a:gd name="connsiteY46" fmla="*/ 103118 h 577432"/>
              <a:gd name="connsiteX47" fmla="*/ 348708 w 577759"/>
              <a:gd name="connsiteY47" fmla="*/ 128918 h 577432"/>
              <a:gd name="connsiteX48" fmla="*/ 321952 w 577759"/>
              <a:gd name="connsiteY48" fmla="*/ 155639 h 577432"/>
              <a:gd name="connsiteX49" fmla="*/ 125436 w 577759"/>
              <a:gd name="connsiteY49" fmla="*/ 155639 h 577432"/>
              <a:gd name="connsiteX50" fmla="*/ 98680 w 577759"/>
              <a:gd name="connsiteY50" fmla="*/ 128918 h 577432"/>
              <a:gd name="connsiteX51" fmla="*/ 125436 w 577759"/>
              <a:gd name="connsiteY51" fmla="*/ 103118 h 577432"/>
              <a:gd name="connsiteX52" fmla="*/ 497753 w 577759"/>
              <a:gd name="connsiteY52" fmla="*/ 64639 h 577432"/>
              <a:gd name="connsiteX53" fmla="*/ 537748 w 577759"/>
              <a:gd name="connsiteY53" fmla="*/ 78225 h 577432"/>
              <a:gd name="connsiteX54" fmla="*/ 577398 w 577759"/>
              <a:gd name="connsiteY54" fmla="*/ 121516 h 577432"/>
              <a:gd name="connsiteX55" fmla="*/ 575554 w 577759"/>
              <a:gd name="connsiteY55" fmla="*/ 130727 h 577432"/>
              <a:gd name="connsiteX56" fmla="*/ 411424 w 577759"/>
              <a:gd name="connsiteY56" fmla="*/ 415345 h 577432"/>
              <a:gd name="connsiteX57" fmla="*/ 407735 w 577759"/>
              <a:gd name="connsiteY57" fmla="*/ 419029 h 577432"/>
              <a:gd name="connsiteX58" fmla="*/ 321982 w 577759"/>
              <a:gd name="connsiteY58" fmla="*/ 476137 h 577432"/>
              <a:gd name="connsiteX59" fmla="*/ 308151 w 577759"/>
              <a:gd name="connsiteY59" fmla="*/ 476137 h 577432"/>
              <a:gd name="connsiteX60" fmla="*/ 301696 w 577759"/>
              <a:gd name="connsiteY60" fmla="*/ 464163 h 577432"/>
              <a:gd name="connsiteX61" fmla="*/ 307229 w 577759"/>
              <a:gd name="connsiteY61" fmla="*/ 361921 h 577432"/>
              <a:gd name="connsiteX62" fmla="*/ 309073 w 577759"/>
              <a:gd name="connsiteY62" fmla="*/ 355473 h 577432"/>
              <a:gd name="connsiteX63" fmla="*/ 473203 w 577759"/>
              <a:gd name="connsiteY63" fmla="*/ 71777 h 577432"/>
              <a:gd name="connsiteX64" fmla="*/ 480580 w 577759"/>
              <a:gd name="connsiteY64" fmla="*/ 66250 h 577432"/>
              <a:gd name="connsiteX65" fmla="*/ 497753 w 577759"/>
              <a:gd name="connsiteY65" fmla="*/ 64639 h 577432"/>
              <a:gd name="connsiteX66" fmla="*/ 26751 w 577759"/>
              <a:gd name="connsiteY66" fmla="*/ 0 h 577432"/>
              <a:gd name="connsiteX67" fmla="*/ 420637 w 577759"/>
              <a:gd name="connsiteY67" fmla="*/ 0 h 577432"/>
              <a:gd name="connsiteX68" fmla="*/ 447388 w 577759"/>
              <a:gd name="connsiteY68" fmla="*/ 25786 h 577432"/>
              <a:gd name="connsiteX69" fmla="*/ 447388 w 577759"/>
              <a:gd name="connsiteY69" fmla="*/ 65387 h 577432"/>
              <a:gd name="connsiteX70" fmla="*/ 394808 w 577759"/>
              <a:gd name="connsiteY70" fmla="*/ 156560 h 577432"/>
              <a:gd name="connsiteX71" fmla="*/ 394808 w 577759"/>
              <a:gd name="connsiteY71" fmla="*/ 52494 h 577432"/>
              <a:gd name="connsiteX72" fmla="*/ 52580 w 577759"/>
              <a:gd name="connsiteY72" fmla="*/ 52494 h 577432"/>
              <a:gd name="connsiteX73" fmla="*/ 52580 w 577759"/>
              <a:gd name="connsiteY73" fmla="*/ 524938 h 577432"/>
              <a:gd name="connsiteX74" fmla="*/ 394808 w 577759"/>
              <a:gd name="connsiteY74" fmla="*/ 524938 h 577432"/>
              <a:gd name="connsiteX75" fmla="*/ 394808 w 577759"/>
              <a:gd name="connsiteY75" fmla="*/ 459551 h 577432"/>
              <a:gd name="connsiteX76" fmla="*/ 422482 w 577759"/>
              <a:gd name="connsiteY76" fmla="*/ 441132 h 577432"/>
              <a:gd name="connsiteX77" fmla="*/ 434474 w 577759"/>
              <a:gd name="connsiteY77" fmla="*/ 428239 h 577432"/>
              <a:gd name="connsiteX78" fmla="*/ 447388 w 577759"/>
              <a:gd name="connsiteY78" fmla="*/ 406137 h 577432"/>
              <a:gd name="connsiteX79" fmla="*/ 447388 w 577759"/>
              <a:gd name="connsiteY79" fmla="*/ 550725 h 577432"/>
              <a:gd name="connsiteX80" fmla="*/ 420637 w 577759"/>
              <a:gd name="connsiteY80" fmla="*/ 577432 h 577432"/>
              <a:gd name="connsiteX81" fmla="*/ 26751 w 577759"/>
              <a:gd name="connsiteY81" fmla="*/ 577432 h 577432"/>
              <a:gd name="connsiteX82" fmla="*/ 0 w 577759"/>
              <a:gd name="connsiteY82" fmla="*/ 550725 h 577432"/>
              <a:gd name="connsiteX83" fmla="*/ 0 w 577759"/>
              <a:gd name="connsiteY83" fmla="*/ 25786 h 577432"/>
              <a:gd name="connsiteX84" fmla="*/ 26751 w 577759"/>
              <a:gd name="connsiteY84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77759" h="577432">
                <a:moveTo>
                  <a:pt x="177088" y="396051"/>
                </a:moveTo>
                <a:cubicBezTo>
                  <a:pt x="179855" y="396051"/>
                  <a:pt x="183544" y="397892"/>
                  <a:pt x="185388" y="400653"/>
                </a:cubicBezTo>
                <a:cubicBezTo>
                  <a:pt x="189999" y="411696"/>
                  <a:pt x="185388" y="423659"/>
                  <a:pt x="178010" y="436543"/>
                </a:cubicBezTo>
                <a:cubicBezTo>
                  <a:pt x="180777" y="436543"/>
                  <a:pt x="182621" y="438384"/>
                  <a:pt x="184466" y="440224"/>
                </a:cubicBezTo>
                <a:cubicBezTo>
                  <a:pt x="185388" y="441145"/>
                  <a:pt x="185388" y="442065"/>
                  <a:pt x="186310" y="442985"/>
                </a:cubicBezTo>
                <a:cubicBezTo>
                  <a:pt x="191844" y="442065"/>
                  <a:pt x="197377" y="444826"/>
                  <a:pt x="201988" y="452188"/>
                </a:cubicBezTo>
                <a:cubicBezTo>
                  <a:pt x="203832" y="454949"/>
                  <a:pt x="204755" y="456789"/>
                  <a:pt x="204755" y="458630"/>
                </a:cubicBezTo>
                <a:cubicBezTo>
                  <a:pt x="229654" y="454028"/>
                  <a:pt x="249943" y="460470"/>
                  <a:pt x="274843" y="460470"/>
                </a:cubicBezTo>
                <a:cubicBezTo>
                  <a:pt x="287754" y="460470"/>
                  <a:pt x="287754" y="480716"/>
                  <a:pt x="274843" y="480716"/>
                </a:cubicBezTo>
                <a:cubicBezTo>
                  <a:pt x="253632" y="480716"/>
                  <a:pt x="226888" y="468753"/>
                  <a:pt x="206599" y="478876"/>
                </a:cubicBezTo>
                <a:cubicBezTo>
                  <a:pt x="202910" y="480716"/>
                  <a:pt x="198299" y="483477"/>
                  <a:pt x="194610" y="481636"/>
                </a:cubicBezTo>
                <a:cubicBezTo>
                  <a:pt x="189999" y="479796"/>
                  <a:pt x="184466" y="478876"/>
                  <a:pt x="183544" y="473354"/>
                </a:cubicBezTo>
                <a:cubicBezTo>
                  <a:pt x="183544" y="470593"/>
                  <a:pt x="183544" y="468753"/>
                  <a:pt x="183544" y="466912"/>
                </a:cubicBezTo>
                <a:cubicBezTo>
                  <a:pt x="181699" y="469673"/>
                  <a:pt x="180777" y="471513"/>
                  <a:pt x="178933" y="474274"/>
                </a:cubicBezTo>
                <a:cubicBezTo>
                  <a:pt x="173399" y="482557"/>
                  <a:pt x="156799" y="477035"/>
                  <a:pt x="161410" y="465992"/>
                </a:cubicBezTo>
                <a:cubicBezTo>
                  <a:pt x="161410" y="465992"/>
                  <a:pt x="161410" y="465072"/>
                  <a:pt x="162333" y="464151"/>
                </a:cubicBezTo>
                <a:cubicBezTo>
                  <a:pt x="162333" y="462311"/>
                  <a:pt x="163255" y="461391"/>
                  <a:pt x="163255" y="460470"/>
                </a:cubicBezTo>
                <a:cubicBezTo>
                  <a:pt x="161410" y="462311"/>
                  <a:pt x="158644" y="464151"/>
                  <a:pt x="156799" y="466912"/>
                </a:cubicBezTo>
                <a:cubicBezTo>
                  <a:pt x="150344" y="477035"/>
                  <a:pt x="132822" y="467832"/>
                  <a:pt x="140199" y="456789"/>
                </a:cubicBezTo>
                <a:cubicBezTo>
                  <a:pt x="144811" y="449427"/>
                  <a:pt x="149422" y="442985"/>
                  <a:pt x="154033" y="435623"/>
                </a:cubicBezTo>
                <a:cubicBezTo>
                  <a:pt x="135588" y="454028"/>
                  <a:pt x="118988" y="474274"/>
                  <a:pt x="103311" y="495441"/>
                </a:cubicBezTo>
                <a:cubicBezTo>
                  <a:pt x="95011" y="504643"/>
                  <a:pt x="78411" y="495441"/>
                  <a:pt x="85789" y="485318"/>
                </a:cubicBezTo>
                <a:cubicBezTo>
                  <a:pt x="104233" y="462311"/>
                  <a:pt x="122677" y="438384"/>
                  <a:pt x="143888" y="417217"/>
                </a:cubicBezTo>
                <a:cubicBezTo>
                  <a:pt x="152188" y="408935"/>
                  <a:pt x="163255" y="396051"/>
                  <a:pt x="177088" y="396051"/>
                </a:cubicBezTo>
                <a:close/>
                <a:moveTo>
                  <a:pt x="326592" y="382185"/>
                </a:moveTo>
                <a:lnTo>
                  <a:pt x="324748" y="412582"/>
                </a:lnTo>
                <a:cubicBezTo>
                  <a:pt x="329358" y="414424"/>
                  <a:pt x="334891" y="417187"/>
                  <a:pt x="340423" y="420871"/>
                </a:cubicBezTo>
                <a:cubicBezTo>
                  <a:pt x="345956" y="423635"/>
                  <a:pt x="350566" y="427319"/>
                  <a:pt x="355177" y="430082"/>
                </a:cubicBezTo>
                <a:lnTo>
                  <a:pt x="380995" y="413503"/>
                </a:lnTo>
                <a:cubicBezTo>
                  <a:pt x="376385" y="407976"/>
                  <a:pt x="369008" y="400607"/>
                  <a:pt x="356099" y="393238"/>
                </a:cubicBezTo>
                <a:cubicBezTo>
                  <a:pt x="343190" y="385869"/>
                  <a:pt x="333047" y="383106"/>
                  <a:pt x="326592" y="382185"/>
                </a:cubicBezTo>
                <a:close/>
                <a:moveTo>
                  <a:pt x="125443" y="299294"/>
                </a:moveTo>
                <a:lnTo>
                  <a:pt x="224189" y="299294"/>
                </a:lnTo>
                <a:cubicBezTo>
                  <a:pt x="238032" y="299294"/>
                  <a:pt x="250029" y="311272"/>
                  <a:pt x="250029" y="326015"/>
                </a:cubicBezTo>
                <a:cubicBezTo>
                  <a:pt x="250029" y="339836"/>
                  <a:pt x="238032" y="351815"/>
                  <a:pt x="224189" y="351815"/>
                </a:cubicBezTo>
                <a:lnTo>
                  <a:pt x="125443" y="351815"/>
                </a:lnTo>
                <a:cubicBezTo>
                  <a:pt x="110677" y="351815"/>
                  <a:pt x="98680" y="339836"/>
                  <a:pt x="98680" y="326015"/>
                </a:cubicBezTo>
                <a:cubicBezTo>
                  <a:pt x="98680" y="311272"/>
                  <a:pt x="110677" y="299294"/>
                  <a:pt x="125443" y="299294"/>
                </a:cubicBezTo>
                <a:close/>
                <a:moveTo>
                  <a:pt x="125436" y="200762"/>
                </a:moveTo>
                <a:lnTo>
                  <a:pt x="321952" y="200762"/>
                </a:lnTo>
                <a:cubicBezTo>
                  <a:pt x="336714" y="200762"/>
                  <a:pt x="348708" y="212740"/>
                  <a:pt x="348708" y="227483"/>
                </a:cubicBezTo>
                <a:cubicBezTo>
                  <a:pt x="348708" y="242226"/>
                  <a:pt x="336714" y="253283"/>
                  <a:pt x="321952" y="253283"/>
                </a:cubicBezTo>
                <a:lnTo>
                  <a:pt x="125436" y="253283"/>
                </a:lnTo>
                <a:cubicBezTo>
                  <a:pt x="110674" y="253283"/>
                  <a:pt x="98680" y="242226"/>
                  <a:pt x="98680" y="227483"/>
                </a:cubicBezTo>
                <a:cubicBezTo>
                  <a:pt x="98680" y="212740"/>
                  <a:pt x="110674" y="200762"/>
                  <a:pt x="125436" y="200762"/>
                </a:cubicBezTo>
                <a:close/>
                <a:moveTo>
                  <a:pt x="125436" y="103118"/>
                </a:moveTo>
                <a:lnTo>
                  <a:pt x="321952" y="103118"/>
                </a:lnTo>
                <a:cubicBezTo>
                  <a:pt x="336714" y="103118"/>
                  <a:pt x="348708" y="114175"/>
                  <a:pt x="348708" y="128918"/>
                </a:cubicBezTo>
                <a:cubicBezTo>
                  <a:pt x="348708" y="143660"/>
                  <a:pt x="336714" y="155639"/>
                  <a:pt x="321952" y="155639"/>
                </a:cubicBezTo>
                <a:lnTo>
                  <a:pt x="125436" y="155639"/>
                </a:lnTo>
                <a:cubicBezTo>
                  <a:pt x="110674" y="155639"/>
                  <a:pt x="98680" y="143660"/>
                  <a:pt x="98680" y="128918"/>
                </a:cubicBezTo>
                <a:cubicBezTo>
                  <a:pt x="98680" y="114175"/>
                  <a:pt x="110674" y="103118"/>
                  <a:pt x="125436" y="103118"/>
                </a:cubicBezTo>
                <a:close/>
                <a:moveTo>
                  <a:pt x="497753" y="64639"/>
                </a:moveTo>
                <a:cubicBezTo>
                  <a:pt x="507550" y="65329"/>
                  <a:pt x="521151" y="68553"/>
                  <a:pt x="537748" y="78225"/>
                </a:cubicBezTo>
                <a:cubicBezTo>
                  <a:pt x="570943" y="97568"/>
                  <a:pt x="576476" y="118753"/>
                  <a:pt x="577398" y="121516"/>
                </a:cubicBezTo>
                <a:cubicBezTo>
                  <a:pt x="578320" y="124279"/>
                  <a:pt x="577398" y="127964"/>
                  <a:pt x="575554" y="130727"/>
                </a:cubicBezTo>
                <a:lnTo>
                  <a:pt x="411424" y="415345"/>
                </a:lnTo>
                <a:cubicBezTo>
                  <a:pt x="410501" y="416266"/>
                  <a:pt x="409579" y="418108"/>
                  <a:pt x="407735" y="419029"/>
                </a:cubicBezTo>
                <a:lnTo>
                  <a:pt x="321982" y="476137"/>
                </a:lnTo>
                <a:cubicBezTo>
                  <a:pt x="317371" y="478900"/>
                  <a:pt x="312761" y="478900"/>
                  <a:pt x="308151" y="476137"/>
                </a:cubicBezTo>
                <a:cubicBezTo>
                  <a:pt x="303540" y="473374"/>
                  <a:pt x="300774" y="468768"/>
                  <a:pt x="301696" y="464163"/>
                </a:cubicBezTo>
                <a:lnTo>
                  <a:pt x="307229" y="361921"/>
                </a:lnTo>
                <a:cubicBezTo>
                  <a:pt x="308151" y="359158"/>
                  <a:pt x="308151" y="357316"/>
                  <a:pt x="309073" y="355473"/>
                </a:cubicBezTo>
                <a:lnTo>
                  <a:pt x="473203" y="71777"/>
                </a:lnTo>
                <a:cubicBezTo>
                  <a:pt x="475047" y="69014"/>
                  <a:pt x="477813" y="67172"/>
                  <a:pt x="480580" y="66250"/>
                </a:cubicBezTo>
                <a:cubicBezTo>
                  <a:pt x="481963" y="65790"/>
                  <a:pt x="487956" y="63948"/>
                  <a:pt x="497753" y="64639"/>
                </a:cubicBezTo>
                <a:close/>
                <a:moveTo>
                  <a:pt x="26751" y="0"/>
                </a:moveTo>
                <a:lnTo>
                  <a:pt x="420637" y="0"/>
                </a:lnTo>
                <a:cubicBezTo>
                  <a:pt x="435396" y="0"/>
                  <a:pt x="447388" y="11972"/>
                  <a:pt x="447388" y="25786"/>
                </a:cubicBezTo>
                <a:lnTo>
                  <a:pt x="447388" y="65387"/>
                </a:lnTo>
                <a:lnTo>
                  <a:pt x="394808" y="156560"/>
                </a:lnTo>
                <a:lnTo>
                  <a:pt x="394808" y="52494"/>
                </a:lnTo>
                <a:lnTo>
                  <a:pt x="52580" y="52494"/>
                </a:lnTo>
                <a:lnTo>
                  <a:pt x="52580" y="524938"/>
                </a:lnTo>
                <a:lnTo>
                  <a:pt x="394808" y="524938"/>
                </a:lnTo>
                <a:lnTo>
                  <a:pt x="394808" y="459551"/>
                </a:lnTo>
                <a:lnTo>
                  <a:pt x="422482" y="441132"/>
                </a:lnTo>
                <a:cubicBezTo>
                  <a:pt x="427094" y="437449"/>
                  <a:pt x="431706" y="432844"/>
                  <a:pt x="434474" y="428239"/>
                </a:cubicBezTo>
                <a:lnTo>
                  <a:pt x="447388" y="406137"/>
                </a:lnTo>
                <a:lnTo>
                  <a:pt x="447388" y="550725"/>
                </a:lnTo>
                <a:cubicBezTo>
                  <a:pt x="447388" y="565460"/>
                  <a:pt x="435396" y="577432"/>
                  <a:pt x="420637" y="577432"/>
                </a:cubicBezTo>
                <a:lnTo>
                  <a:pt x="26751" y="577432"/>
                </a:lnTo>
                <a:cubicBezTo>
                  <a:pt x="11992" y="577432"/>
                  <a:pt x="0" y="565460"/>
                  <a:pt x="0" y="550725"/>
                </a:cubicBezTo>
                <a:lnTo>
                  <a:pt x="0" y="25786"/>
                </a:lnTo>
                <a:cubicBezTo>
                  <a:pt x="0" y="11972"/>
                  <a:pt x="11992" y="0"/>
                  <a:pt x="26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椭圆 24"/>
          <p:cNvSpPr/>
          <p:nvPr/>
        </p:nvSpPr>
        <p:spPr>
          <a:xfrm>
            <a:off x="92591" y="127318"/>
            <a:ext cx="472867" cy="47286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81057" y="204160"/>
            <a:ext cx="472867" cy="47286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98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3EBB16A-0AD6-482D-AA2F-E4C5A81E44B2}"/>
              </a:ext>
            </a:extLst>
          </p:cNvPr>
          <p:cNvSpPr/>
          <p:nvPr/>
        </p:nvSpPr>
        <p:spPr>
          <a:xfrm>
            <a:off x="0" y="-14015"/>
            <a:ext cx="9144001" cy="997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 bwMode="auto">
          <a:xfrm>
            <a:off x="1227184" y="249409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400" kern="10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F1B35CB-F420-4CAB-92EA-0DE5D093E3F6}"/>
              </a:ext>
            </a:extLst>
          </p:cNvPr>
          <p:cNvSpPr/>
          <p:nvPr/>
        </p:nvSpPr>
        <p:spPr bwMode="auto">
          <a:xfrm>
            <a:off x="36393" y="1570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3600" kern="100" dirty="0" smtClean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目錄</a:t>
            </a:r>
            <a:endParaRPr lang="zh-CN" altLang="en-US" sz="3600" kern="1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B4DAF5A-F0C7-46AF-96C4-255D76C773F0}"/>
              </a:ext>
            </a:extLst>
          </p:cNvPr>
          <p:cNvCxnSpPr/>
          <p:nvPr/>
        </p:nvCxnSpPr>
        <p:spPr>
          <a:xfrm>
            <a:off x="1208508" y="307242"/>
            <a:ext cx="0" cy="3459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08DBBDA6-A305-485F-BD13-6D3802AB9326}"/>
              </a:ext>
            </a:extLst>
          </p:cNvPr>
          <p:cNvSpPr/>
          <p:nvPr/>
        </p:nvSpPr>
        <p:spPr>
          <a:xfrm>
            <a:off x="240816" y="1495168"/>
            <a:ext cx="871292" cy="871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01</a:t>
            </a:r>
            <a:endParaRPr lang="zh-CN" altLang="en-US" sz="2400">
              <a:latin typeface="+mj-lt"/>
            </a:endParaRP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06A5D669-B85A-4CFA-A605-F90DEDC58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322" y="1730759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改</a:t>
            </a:r>
            <a:r>
              <a:rPr lang="zh-TW" altLang="en-US" sz="2000" dirty="0">
                <a:solidFill>
                  <a:schemeClr val="accent1"/>
                </a:solidFill>
                <a:latin typeface="+mj-ea"/>
                <a:ea typeface="+mj-ea"/>
              </a:rPr>
              <a:t>進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方法及</a:t>
            </a:r>
            <a:r>
              <a:rPr lang="zh-TW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過程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0" name="文本框 6">
            <a:extLst>
              <a:ext uri="{FF2B5EF4-FFF2-40B4-BE49-F238E27FC236}">
                <a16:creationId xmlns:a16="http://schemas.microsoft.com/office/drawing/2014/main" id="{51ED690A-3001-4FF2-AC2A-DE15C617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385" y="3324416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環境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文本框 6">
            <a:extLst>
              <a:ext uri="{FF2B5EF4-FFF2-40B4-BE49-F238E27FC236}">
                <a16:creationId xmlns:a16="http://schemas.microsoft.com/office/drawing/2014/main" id="{609DBD86-0110-4698-85E9-3F4AA5CE1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322" y="3350996"/>
            <a:ext cx="25503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>
                <a:solidFill>
                  <a:schemeClr val="accent1"/>
                </a:solidFill>
                <a:latin typeface="+mj-ea"/>
                <a:ea typeface="+mj-ea"/>
              </a:rPr>
              <a:t>專案人力資源配置</a:t>
            </a: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94D1CB4E-C486-4282-9166-ACE60101F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508" y="1738409"/>
            <a:ext cx="19800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專案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背景</a:t>
            </a:r>
            <a:r>
              <a:rPr lang="zh-TW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與意義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956C3A9-734E-41D9-B2EA-A19615CD757F}"/>
              </a:ext>
            </a:extLst>
          </p:cNvPr>
          <p:cNvSpPr/>
          <p:nvPr/>
        </p:nvSpPr>
        <p:spPr>
          <a:xfrm>
            <a:off x="5033000" y="1506737"/>
            <a:ext cx="871292" cy="871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02</a:t>
            </a:r>
            <a:endParaRPr lang="zh-CN" altLang="en-US" sz="2400">
              <a:latin typeface="+mj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AEFD7A2-93EB-4BA4-A558-4FD806027970}"/>
              </a:ext>
            </a:extLst>
          </p:cNvPr>
          <p:cNvSpPr/>
          <p:nvPr/>
        </p:nvSpPr>
        <p:spPr>
          <a:xfrm>
            <a:off x="240816" y="3088825"/>
            <a:ext cx="871292" cy="871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03</a:t>
            </a:r>
            <a:endParaRPr lang="zh-CN" altLang="en-US" sz="2400">
              <a:latin typeface="+mj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C93E7A5-1288-44DE-B41E-8A0173320EAB}"/>
              </a:ext>
            </a:extLst>
          </p:cNvPr>
          <p:cNvSpPr/>
          <p:nvPr/>
        </p:nvSpPr>
        <p:spPr>
          <a:xfrm>
            <a:off x="5033000" y="3088825"/>
            <a:ext cx="871292" cy="871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04</a:t>
            </a:r>
            <a:endParaRPr lang="zh-CN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428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E9D7F5-3868-4E42-AA53-801CFDA8F185}"/>
              </a:ext>
            </a:extLst>
          </p:cNvPr>
          <p:cNvSpPr/>
          <p:nvPr/>
        </p:nvSpPr>
        <p:spPr>
          <a:xfrm>
            <a:off x="0" y="1248032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E8B9CC7-7DE6-41EC-957A-3C9CC4F70307}"/>
              </a:ext>
            </a:extLst>
          </p:cNvPr>
          <p:cNvSpPr/>
          <p:nvPr/>
        </p:nvSpPr>
        <p:spPr bwMode="auto">
          <a:xfrm>
            <a:off x="2786895" y="2130264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</a:t>
            </a:r>
            <a:r>
              <a:rPr lang="zh-TW" altLang="en-US" sz="4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謝</a:t>
            </a:r>
            <a:r>
              <a:rPr lang="zh-CN" altLang="en-US" sz="4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各位</a:t>
            </a:r>
            <a:r>
              <a:rPr lang="zh-TW" altLang="en-US" sz="4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聆聽</a:t>
            </a:r>
            <a:endParaRPr lang="zh-CN" altLang="en-US" sz="4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86FC654-F32C-4253-A90E-17C3BCAF512E}"/>
              </a:ext>
            </a:extLst>
          </p:cNvPr>
          <p:cNvSpPr/>
          <p:nvPr/>
        </p:nvSpPr>
        <p:spPr>
          <a:xfrm>
            <a:off x="1083733" y="2913897"/>
            <a:ext cx="69765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spc="600" dirty="0">
                <a:solidFill>
                  <a:schemeClr val="bg1"/>
                </a:solidFill>
                <a:latin typeface="Arial"/>
              </a:rPr>
              <a:t>THANK YOU FOR WATCHING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8D12958-F885-4688-B5CD-ECDEC576A2E3}"/>
              </a:ext>
            </a:extLst>
          </p:cNvPr>
          <p:cNvSpPr/>
          <p:nvPr/>
        </p:nvSpPr>
        <p:spPr>
          <a:xfrm>
            <a:off x="3917752" y="772917"/>
            <a:ext cx="1281672" cy="12816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630B254-C2A3-4D01-906A-76BCFCA3EAD4}"/>
              </a:ext>
            </a:extLst>
          </p:cNvPr>
          <p:cNvGrpSpPr/>
          <p:nvPr/>
        </p:nvGrpSpPr>
        <p:grpSpPr>
          <a:xfrm>
            <a:off x="4117320" y="1086634"/>
            <a:ext cx="882535" cy="769790"/>
            <a:chOff x="4675188" y="2882900"/>
            <a:chExt cx="360362" cy="314325"/>
          </a:xfrm>
          <a:solidFill>
            <a:schemeClr val="accent1"/>
          </a:solidFill>
        </p:grpSpPr>
        <p:sp>
          <p:nvSpPr>
            <p:cNvPr id="39" name="AutoShape 43">
              <a:extLst>
                <a:ext uri="{FF2B5EF4-FFF2-40B4-BE49-F238E27FC236}">
                  <a16:creationId xmlns:a16="http://schemas.microsoft.com/office/drawing/2014/main" id="{15893D69-28BD-43FD-9EAB-05ED64763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0" name="AutoShape 44">
              <a:extLst>
                <a:ext uri="{FF2B5EF4-FFF2-40B4-BE49-F238E27FC236}">
                  <a16:creationId xmlns:a16="http://schemas.microsoft.com/office/drawing/2014/main" id="{566D0FA5-025B-4825-AE4C-790C1FFF2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45">
              <a:extLst>
                <a:ext uri="{FF2B5EF4-FFF2-40B4-BE49-F238E27FC236}">
                  <a16:creationId xmlns:a16="http://schemas.microsoft.com/office/drawing/2014/main" id="{118B33A3-5526-4347-BD3F-A4CE49A6A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1458E36-A01D-4018-A2FF-8CC27BED20FF}"/>
              </a:ext>
            </a:extLst>
          </p:cNvPr>
          <p:cNvCxnSpPr/>
          <p:nvPr/>
        </p:nvCxnSpPr>
        <p:spPr>
          <a:xfrm>
            <a:off x="4170702" y="3323355"/>
            <a:ext cx="8025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622498" y="58367"/>
            <a:ext cx="1304144" cy="921895"/>
          </a:xfrm>
          <a:prstGeom prst="rect">
            <a:avLst/>
          </a:prstGeom>
          <a:solidFill>
            <a:srgbClr val="F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03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13001" y="110807"/>
            <a:ext cx="31854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專案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的背景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與意義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001" y="480139"/>
            <a:ext cx="32464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accent1"/>
                </a:solidFill>
                <a:latin typeface="+mj-lt"/>
                <a:ea typeface="方正兰亭黑_GBK"/>
              </a:rPr>
              <a:t>BACKGROUND AND SIGNIFICANCE OF THE SELECTED TOPIC</a:t>
            </a:r>
          </a:p>
        </p:txBody>
      </p:sp>
      <p:sp>
        <p:nvSpPr>
          <p:cNvPr id="2" name="矩形 1"/>
          <p:cNvSpPr/>
          <p:nvPr/>
        </p:nvSpPr>
        <p:spPr>
          <a:xfrm>
            <a:off x="8132164" y="110807"/>
            <a:ext cx="921895" cy="7511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439" b="2465"/>
          <a:stretch/>
        </p:blipFill>
        <p:spPr>
          <a:xfrm>
            <a:off x="1146998" y="849471"/>
            <a:ext cx="6850254" cy="38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65467" y="215739"/>
            <a:ext cx="31854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專案</a:t>
            </a:r>
            <a:r>
              <a:rPr lang="zh-CN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的背景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與意義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87193" y="82446"/>
            <a:ext cx="1056807" cy="794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8575" t="-126" r="19989" b="1"/>
          <a:stretch/>
        </p:blipFill>
        <p:spPr>
          <a:xfrm>
            <a:off x="2519048" y="959371"/>
            <a:ext cx="4234022" cy="38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00519" y="326160"/>
            <a:ext cx="11079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專</a:t>
            </a:r>
            <a:r>
              <a:rPr lang="zh-TW" altLang="en-US" sz="1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案</a:t>
            </a: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架構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99B0600-6DCF-4887-AC43-5FD0B597B980}"/>
              </a:ext>
            </a:extLst>
          </p:cNvPr>
          <p:cNvSpPr/>
          <p:nvPr/>
        </p:nvSpPr>
        <p:spPr>
          <a:xfrm>
            <a:off x="1308516" y="1076158"/>
            <a:ext cx="2266638" cy="4249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+mj-ea"/>
                <a:ea typeface="+mj-ea"/>
              </a:rPr>
              <a:t>GAN</a:t>
            </a:r>
            <a:r>
              <a:rPr lang="zh-TW" altLang="en-US" sz="1600" b="1" dirty="0" smtClean="0">
                <a:latin typeface="+mj-ea"/>
                <a:ea typeface="+mj-ea"/>
              </a:rPr>
              <a:t>：生成對抗網路</a:t>
            </a: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1726B9-BA08-4DA2-BC85-1BE847A0A005}"/>
              </a:ext>
            </a:extLst>
          </p:cNvPr>
          <p:cNvSpPr/>
          <p:nvPr/>
        </p:nvSpPr>
        <p:spPr>
          <a:xfrm>
            <a:off x="1144046" y="1615416"/>
            <a:ext cx="2888309" cy="1347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Generator network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產生假資料，</a:t>
            </a: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Discriminator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network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辨識資料的真假並以此調整模型的參數，直到分不出真假後模型即訓練完成。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687C855-EA84-4AB8-AC0A-CC4192EE0128}"/>
              </a:ext>
            </a:extLst>
          </p:cNvPr>
          <p:cNvSpPr/>
          <p:nvPr/>
        </p:nvSpPr>
        <p:spPr>
          <a:xfrm>
            <a:off x="5675849" y="2918561"/>
            <a:ext cx="1828800" cy="4249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 smtClean="0">
                <a:latin typeface="+mj-ea"/>
                <a:ea typeface="+mj-ea"/>
              </a:rPr>
              <a:t>CartoonGAN</a:t>
            </a: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D68766E-B7B5-406F-984B-F60146C3A73F}"/>
              </a:ext>
            </a:extLst>
          </p:cNvPr>
          <p:cNvSpPr/>
          <p:nvPr/>
        </p:nvSpPr>
        <p:spPr>
          <a:xfrm>
            <a:off x="5675849" y="3372821"/>
            <a:ext cx="218591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於 </a:t>
            </a: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2018 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推出，是一個嘗試將真實世界圖片轉換成動漫的</a:t>
            </a: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GAN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422E0DC7-5DC1-4C02-ABD5-26A72AF15341}"/>
              </a:ext>
            </a:extLst>
          </p:cNvPr>
          <p:cNvSpPr>
            <a:spLocks noEditPoints="1"/>
          </p:cNvSpPr>
          <p:nvPr/>
        </p:nvSpPr>
        <p:spPr bwMode="auto">
          <a:xfrm>
            <a:off x="439946" y="1114811"/>
            <a:ext cx="444049" cy="347673"/>
          </a:xfrm>
          <a:custGeom>
            <a:avLst/>
            <a:gdLst>
              <a:gd name="T0" fmla="*/ 234 w 285"/>
              <a:gd name="T1" fmla="*/ 84 h 223"/>
              <a:gd name="T2" fmla="*/ 225 w 285"/>
              <a:gd name="T3" fmla="*/ 84 h 223"/>
              <a:gd name="T4" fmla="*/ 207 w 285"/>
              <a:gd name="T5" fmla="*/ 79 h 223"/>
              <a:gd name="T6" fmla="*/ 207 w 285"/>
              <a:gd name="T7" fmla="*/ 99 h 223"/>
              <a:gd name="T8" fmla="*/ 207 w 285"/>
              <a:gd name="T9" fmla="*/ 79 h 223"/>
              <a:gd name="T10" fmla="*/ 224 w 285"/>
              <a:gd name="T11" fmla="*/ 73 h 223"/>
              <a:gd name="T12" fmla="*/ 224 w 285"/>
              <a:gd name="T13" fmla="*/ 60 h 223"/>
              <a:gd name="T14" fmla="*/ 282 w 285"/>
              <a:gd name="T15" fmla="*/ 88 h 223"/>
              <a:gd name="T16" fmla="*/ 270 w 285"/>
              <a:gd name="T17" fmla="*/ 85 h 223"/>
              <a:gd name="T18" fmla="*/ 147 w 285"/>
              <a:gd name="T19" fmla="*/ 96 h 223"/>
              <a:gd name="T20" fmla="*/ 211 w 285"/>
              <a:gd name="T21" fmla="*/ 26 h 223"/>
              <a:gd name="T22" fmla="*/ 220 w 285"/>
              <a:gd name="T23" fmla="*/ 17 h 223"/>
              <a:gd name="T24" fmla="*/ 282 w 285"/>
              <a:gd name="T25" fmla="*/ 88 h 223"/>
              <a:gd name="T26" fmla="*/ 224 w 285"/>
              <a:gd name="T27" fmla="*/ 39 h 223"/>
              <a:gd name="T28" fmla="*/ 161 w 285"/>
              <a:gd name="T29" fmla="*/ 101 h 223"/>
              <a:gd name="T30" fmla="*/ 261 w 285"/>
              <a:gd name="T31" fmla="*/ 76 h 223"/>
              <a:gd name="T32" fmla="*/ 113 w 285"/>
              <a:gd name="T33" fmla="*/ 153 h 223"/>
              <a:gd name="T34" fmla="*/ 113 w 285"/>
              <a:gd name="T35" fmla="*/ 132 h 223"/>
              <a:gd name="T36" fmla="*/ 83 w 285"/>
              <a:gd name="T37" fmla="*/ 126 h 223"/>
              <a:gd name="T38" fmla="*/ 83 w 285"/>
              <a:gd name="T39" fmla="*/ 147 h 223"/>
              <a:gd name="T40" fmla="*/ 83 w 285"/>
              <a:gd name="T41" fmla="*/ 126 h 223"/>
              <a:gd name="T42" fmla="*/ 104 w 285"/>
              <a:gd name="T43" fmla="*/ 111 h 223"/>
              <a:gd name="T44" fmla="*/ 104 w 285"/>
              <a:gd name="T45" fmla="*/ 126 h 223"/>
              <a:gd name="T46" fmla="*/ 190 w 285"/>
              <a:gd name="T47" fmla="*/ 187 h 223"/>
              <a:gd name="T48" fmla="*/ 27 w 285"/>
              <a:gd name="T49" fmla="*/ 223 h 223"/>
              <a:gd name="T50" fmla="*/ 71 w 285"/>
              <a:gd name="T51" fmla="*/ 75 h 223"/>
              <a:gd name="T52" fmla="*/ 69 w 285"/>
              <a:gd name="T53" fmla="*/ 36 h 223"/>
              <a:gd name="T54" fmla="*/ 69 w 285"/>
              <a:gd name="T55" fmla="*/ 23 h 223"/>
              <a:gd name="T56" fmla="*/ 73 w 285"/>
              <a:gd name="T57" fmla="*/ 0 h 223"/>
              <a:gd name="T58" fmla="*/ 117 w 285"/>
              <a:gd name="T59" fmla="*/ 23 h 223"/>
              <a:gd name="T60" fmla="*/ 134 w 285"/>
              <a:gd name="T61" fmla="*/ 30 h 223"/>
              <a:gd name="T62" fmla="*/ 125 w 285"/>
              <a:gd name="T63" fmla="*/ 36 h 223"/>
              <a:gd name="T64" fmla="*/ 190 w 285"/>
              <a:gd name="T65" fmla="*/ 187 h 223"/>
              <a:gd name="T66" fmla="*/ 114 w 285"/>
              <a:gd name="T67" fmla="*/ 82 h 223"/>
              <a:gd name="T68" fmla="*/ 84 w 285"/>
              <a:gd name="T69" fmla="*/ 79 h 223"/>
              <a:gd name="T70" fmla="*/ 37 w 285"/>
              <a:gd name="T71" fmla="*/ 160 h 223"/>
              <a:gd name="T72" fmla="*/ 36 w 285"/>
              <a:gd name="T73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5" h="223">
                <a:moveTo>
                  <a:pt x="229" y="79"/>
                </a:moveTo>
                <a:cubicBezTo>
                  <a:pt x="232" y="79"/>
                  <a:pt x="234" y="82"/>
                  <a:pt x="234" y="84"/>
                </a:cubicBezTo>
                <a:cubicBezTo>
                  <a:pt x="234" y="87"/>
                  <a:pt x="232" y="89"/>
                  <a:pt x="229" y="89"/>
                </a:cubicBezTo>
                <a:cubicBezTo>
                  <a:pt x="227" y="89"/>
                  <a:pt x="225" y="87"/>
                  <a:pt x="225" y="84"/>
                </a:cubicBezTo>
                <a:cubicBezTo>
                  <a:pt x="225" y="82"/>
                  <a:pt x="227" y="79"/>
                  <a:pt x="229" y="79"/>
                </a:cubicBezTo>
                <a:close/>
                <a:moveTo>
                  <a:pt x="207" y="79"/>
                </a:moveTo>
                <a:cubicBezTo>
                  <a:pt x="202" y="79"/>
                  <a:pt x="198" y="84"/>
                  <a:pt x="198" y="89"/>
                </a:cubicBezTo>
                <a:cubicBezTo>
                  <a:pt x="198" y="95"/>
                  <a:pt x="202" y="99"/>
                  <a:pt x="207" y="99"/>
                </a:cubicBezTo>
                <a:cubicBezTo>
                  <a:pt x="213" y="99"/>
                  <a:pt x="217" y="95"/>
                  <a:pt x="217" y="89"/>
                </a:cubicBezTo>
                <a:cubicBezTo>
                  <a:pt x="217" y="84"/>
                  <a:pt x="213" y="79"/>
                  <a:pt x="207" y="79"/>
                </a:cubicBezTo>
                <a:close/>
                <a:moveTo>
                  <a:pt x="217" y="66"/>
                </a:moveTo>
                <a:cubicBezTo>
                  <a:pt x="217" y="70"/>
                  <a:pt x="220" y="73"/>
                  <a:pt x="224" y="73"/>
                </a:cubicBezTo>
                <a:cubicBezTo>
                  <a:pt x="228" y="73"/>
                  <a:pt x="231" y="70"/>
                  <a:pt x="231" y="66"/>
                </a:cubicBezTo>
                <a:cubicBezTo>
                  <a:pt x="231" y="62"/>
                  <a:pt x="228" y="60"/>
                  <a:pt x="224" y="60"/>
                </a:cubicBezTo>
                <a:cubicBezTo>
                  <a:pt x="220" y="60"/>
                  <a:pt x="217" y="62"/>
                  <a:pt x="217" y="66"/>
                </a:cubicBezTo>
                <a:close/>
                <a:moveTo>
                  <a:pt x="282" y="88"/>
                </a:moveTo>
                <a:cubicBezTo>
                  <a:pt x="280" y="91"/>
                  <a:pt x="276" y="91"/>
                  <a:pt x="273" y="88"/>
                </a:cubicBezTo>
                <a:cubicBezTo>
                  <a:pt x="270" y="85"/>
                  <a:pt x="270" y="85"/>
                  <a:pt x="270" y="85"/>
                </a:cubicBezTo>
                <a:cubicBezTo>
                  <a:pt x="189" y="167"/>
                  <a:pt x="189" y="167"/>
                  <a:pt x="189" y="167"/>
                </a:cubicBezTo>
                <a:cubicBezTo>
                  <a:pt x="147" y="96"/>
                  <a:pt x="147" y="96"/>
                  <a:pt x="147" y="96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09" y="24"/>
                  <a:pt x="209" y="20"/>
                  <a:pt x="211" y="17"/>
                </a:cubicBezTo>
                <a:cubicBezTo>
                  <a:pt x="214" y="15"/>
                  <a:pt x="218" y="15"/>
                  <a:pt x="220" y="17"/>
                </a:cubicBezTo>
                <a:cubicBezTo>
                  <a:pt x="282" y="79"/>
                  <a:pt x="282" y="79"/>
                  <a:pt x="282" y="79"/>
                </a:cubicBezTo>
                <a:cubicBezTo>
                  <a:pt x="285" y="82"/>
                  <a:pt x="285" y="86"/>
                  <a:pt x="282" y="88"/>
                </a:cubicBezTo>
                <a:close/>
                <a:moveTo>
                  <a:pt x="261" y="76"/>
                </a:moveTo>
                <a:cubicBezTo>
                  <a:pt x="224" y="39"/>
                  <a:pt x="224" y="39"/>
                  <a:pt x="224" y="39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236" y="101"/>
                  <a:pt x="236" y="101"/>
                  <a:pt x="236" y="101"/>
                </a:cubicBezTo>
                <a:lnTo>
                  <a:pt x="261" y="76"/>
                </a:lnTo>
                <a:close/>
                <a:moveTo>
                  <a:pt x="102" y="142"/>
                </a:moveTo>
                <a:cubicBezTo>
                  <a:pt x="102" y="148"/>
                  <a:pt x="107" y="153"/>
                  <a:pt x="113" y="153"/>
                </a:cubicBezTo>
                <a:cubicBezTo>
                  <a:pt x="118" y="153"/>
                  <a:pt x="123" y="148"/>
                  <a:pt x="123" y="142"/>
                </a:cubicBezTo>
                <a:cubicBezTo>
                  <a:pt x="123" y="136"/>
                  <a:pt x="118" y="132"/>
                  <a:pt x="113" y="132"/>
                </a:cubicBezTo>
                <a:cubicBezTo>
                  <a:pt x="107" y="132"/>
                  <a:pt x="102" y="136"/>
                  <a:pt x="102" y="142"/>
                </a:cubicBezTo>
                <a:close/>
                <a:moveTo>
                  <a:pt x="83" y="126"/>
                </a:moveTo>
                <a:cubicBezTo>
                  <a:pt x="77" y="126"/>
                  <a:pt x="73" y="131"/>
                  <a:pt x="73" y="137"/>
                </a:cubicBezTo>
                <a:cubicBezTo>
                  <a:pt x="73" y="142"/>
                  <a:pt x="77" y="147"/>
                  <a:pt x="83" y="147"/>
                </a:cubicBezTo>
                <a:cubicBezTo>
                  <a:pt x="89" y="147"/>
                  <a:pt x="93" y="142"/>
                  <a:pt x="93" y="137"/>
                </a:cubicBezTo>
                <a:cubicBezTo>
                  <a:pt x="93" y="131"/>
                  <a:pt x="89" y="126"/>
                  <a:pt x="83" y="126"/>
                </a:cubicBezTo>
                <a:close/>
                <a:moveTo>
                  <a:pt x="112" y="119"/>
                </a:moveTo>
                <a:cubicBezTo>
                  <a:pt x="112" y="115"/>
                  <a:pt x="108" y="111"/>
                  <a:pt x="104" y="111"/>
                </a:cubicBezTo>
                <a:cubicBezTo>
                  <a:pt x="100" y="111"/>
                  <a:pt x="97" y="115"/>
                  <a:pt x="97" y="119"/>
                </a:cubicBezTo>
                <a:cubicBezTo>
                  <a:pt x="97" y="123"/>
                  <a:pt x="100" y="126"/>
                  <a:pt x="104" y="126"/>
                </a:cubicBezTo>
                <a:cubicBezTo>
                  <a:pt x="108" y="126"/>
                  <a:pt x="112" y="123"/>
                  <a:pt x="112" y="119"/>
                </a:cubicBezTo>
                <a:close/>
                <a:moveTo>
                  <a:pt x="190" y="187"/>
                </a:moveTo>
                <a:cubicBezTo>
                  <a:pt x="197" y="205"/>
                  <a:pt x="190" y="223"/>
                  <a:pt x="170" y="223"/>
                </a:cubicBezTo>
                <a:cubicBezTo>
                  <a:pt x="27" y="223"/>
                  <a:pt x="27" y="223"/>
                  <a:pt x="27" y="223"/>
                </a:cubicBezTo>
                <a:cubicBezTo>
                  <a:pt x="7" y="223"/>
                  <a:pt x="0" y="206"/>
                  <a:pt x="6" y="187"/>
                </a:cubicBezTo>
                <a:cubicBezTo>
                  <a:pt x="6" y="187"/>
                  <a:pt x="31" y="141"/>
                  <a:pt x="71" y="75"/>
                </a:cubicBezTo>
                <a:cubicBezTo>
                  <a:pt x="71" y="36"/>
                  <a:pt x="71" y="36"/>
                  <a:pt x="71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5" y="36"/>
                  <a:pt x="62" y="33"/>
                  <a:pt x="62" y="30"/>
                </a:cubicBezTo>
                <a:cubicBezTo>
                  <a:pt x="62" y="26"/>
                  <a:pt x="65" y="23"/>
                  <a:pt x="69" y="23"/>
                </a:cubicBezTo>
                <a:cubicBezTo>
                  <a:pt x="79" y="23"/>
                  <a:pt x="79" y="23"/>
                  <a:pt x="79" y="23"/>
                </a:cubicBezTo>
                <a:cubicBezTo>
                  <a:pt x="73" y="0"/>
                  <a:pt x="73" y="0"/>
                  <a:pt x="7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31" y="23"/>
                  <a:pt x="134" y="26"/>
                  <a:pt x="134" y="30"/>
                </a:cubicBezTo>
                <a:cubicBezTo>
                  <a:pt x="134" y="33"/>
                  <a:pt x="131" y="36"/>
                  <a:pt x="128" y="36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66" y="141"/>
                  <a:pt x="190" y="187"/>
                  <a:pt x="190" y="187"/>
                </a:cubicBezTo>
                <a:close/>
                <a:moveTo>
                  <a:pt x="160" y="162"/>
                </a:moveTo>
                <a:cubicBezTo>
                  <a:pt x="157" y="156"/>
                  <a:pt x="124" y="98"/>
                  <a:pt x="114" y="82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3" y="82"/>
                  <a:pt x="83" y="82"/>
                  <a:pt x="83" y="82"/>
                </a:cubicBezTo>
                <a:cubicBezTo>
                  <a:pt x="72" y="99"/>
                  <a:pt x="41" y="154"/>
                  <a:pt x="37" y="160"/>
                </a:cubicBezTo>
                <a:cubicBezTo>
                  <a:pt x="37" y="160"/>
                  <a:pt x="37" y="161"/>
                  <a:pt x="36" y="162"/>
                </a:cubicBezTo>
                <a:cubicBezTo>
                  <a:pt x="36" y="162"/>
                  <a:pt x="36" y="162"/>
                  <a:pt x="36" y="162"/>
                </a:cubicBezTo>
                <a:lnTo>
                  <a:pt x="160" y="1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BF7E609-9579-45F6-9755-EACC94A2C8E0}"/>
              </a:ext>
            </a:extLst>
          </p:cNvPr>
          <p:cNvGrpSpPr/>
          <p:nvPr/>
        </p:nvGrpSpPr>
        <p:grpSpPr>
          <a:xfrm>
            <a:off x="4970034" y="2918560"/>
            <a:ext cx="316948" cy="429946"/>
            <a:chOff x="5680076" y="2749550"/>
            <a:chExt cx="547688" cy="742950"/>
          </a:xfrm>
          <a:solidFill>
            <a:schemeClr val="accent2"/>
          </a:solidFill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5FECE753-B021-4F59-B087-33D23E40E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83257325-002A-4350-B246-714E2DF6A2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8087193" y="82446"/>
            <a:ext cx="1056807" cy="794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https://cdn-images-1.medium.com/max/1200/1*cxnqsjXYP-lx-3afYsuxX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5" y="2918560"/>
            <a:ext cx="4642579" cy="16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24" y="1325995"/>
            <a:ext cx="3324069" cy="9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範例成果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îŝḻíde">
            <a:extLst>
              <a:ext uri="{FF2B5EF4-FFF2-40B4-BE49-F238E27FC236}">
                <a16:creationId xmlns:a16="http://schemas.microsoft.com/office/drawing/2014/main" id="{E5D4835A-1320-4037-B692-17D8A9DB6BFE}"/>
              </a:ext>
            </a:extLst>
          </p:cNvPr>
          <p:cNvSpPr/>
          <p:nvPr/>
        </p:nvSpPr>
        <p:spPr>
          <a:xfrm>
            <a:off x="0" y="2084186"/>
            <a:ext cx="9144000" cy="177684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72203" y="52466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7087" t="43404" r="21009" b="5645"/>
          <a:stretch/>
        </p:blipFill>
        <p:spPr>
          <a:xfrm>
            <a:off x="876924" y="1072349"/>
            <a:ext cx="7543052" cy="3492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876925" y="3665095"/>
            <a:ext cx="3132944" cy="891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78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範例成果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72203" y="52466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876925" y="3665095"/>
            <a:ext cx="3132944" cy="891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473"/>
            <a:ext cx="4752975" cy="22288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742473"/>
            <a:ext cx="4762500" cy="22288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842748" y="442391"/>
            <a:ext cx="21084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latin typeface="Arial Black" panose="020B0A04020102020204" pitchFamily="34" charset="0"/>
              </a:rPr>
              <a:t>shinkai</a:t>
            </a:r>
            <a:endParaRPr lang="zh-TW" altLang="en-US" b="1" dirty="0">
              <a:latin typeface="Arial Black" panose="020B0A04020102020204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2627550"/>
            <a:ext cx="4391025" cy="223356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5" y="2613212"/>
            <a:ext cx="4762500" cy="22479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84794" y="4861111"/>
            <a:ext cx="17548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hosoda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13328" y="4843418"/>
            <a:ext cx="17548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Arial Black" panose="020B0A04020102020204" pitchFamily="34" charset="0"/>
              </a:rPr>
              <a:t>hayao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81" y="884420"/>
            <a:ext cx="3610324" cy="19815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72203" y="52466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3388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遇到的困難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289" y="884420"/>
            <a:ext cx="3590706" cy="19815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81" y="2924735"/>
            <a:ext cx="3610324" cy="19813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289" y="2942158"/>
            <a:ext cx="3582076" cy="19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7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72203" y="14991"/>
            <a:ext cx="1071797" cy="83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3" b="100000" l="9961" r="89844">
                        <a14:backgroundMark x1="70703" y1="12760" x2="78711" y2="41927"/>
                        <a14:backgroundMark x1="29883" y1="60938" x2="21289" y2="80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01" y="2905048"/>
            <a:ext cx="2030505" cy="15228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09" b="100000" l="10000" r="90000">
                        <a14:backgroundMark x1="74706" y1="13613" x2="82745" y2="39529"/>
                        <a14:backgroundMark x1="71569" y1="23560" x2="80392" y2="60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6" y="2938181"/>
            <a:ext cx="1991846" cy="14919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753" r="89973">
                        <a14:foregroundMark x1="27198" y1="71875" x2="22802" y2="80208"/>
                        <a14:foregroundMark x1="22527" y1="79688" x2="23489" y2="94531"/>
                        <a14:foregroundMark x1="34753" y1="16406" x2="36264" y2="28906"/>
                        <a14:backgroundMark x1="26648" y1="21354" x2="19918" y2="54427"/>
                        <a14:backgroundMark x1="49588" y1="5208" x2="49588" y2="5208"/>
                        <a14:backgroundMark x1="31868" y1="11198" x2="26374" y2="42188"/>
                        <a14:backgroundMark x1="57967" y1="11198" x2="64973" y2="20833"/>
                        <a14:backgroundMark x1="53709" y1="9635" x2="54808" y2="25781"/>
                        <a14:backgroundMark x1="17857" y1="91146" x2="19368" y2="99479"/>
                        <a14:backgroundMark x1="60302" y1="9115" x2="73764" y2="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12" y="884419"/>
            <a:ext cx="2582517" cy="13622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53" r="89973">
                        <a14:backgroundMark x1="21016" y1="18586" x2="18407" y2="44241"/>
                        <a14:backgroundMark x1="58242" y1="10209" x2="59890" y2="20419"/>
                        <a14:backgroundMark x1="54121" y1="5759" x2="56181" y2="25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" y="884419"/>
            <a:ext cx="2596038" cy="13622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22B7E91-7A86-4A4B-BCA3-56D729FE6B71}"/>
              </a:ext>
            </a:extLst>
          </p:cNvPr>
          <p:cNvSpPr/>
          <p:nvPr/>
        </p:nvSpPr>
        <p:spPr bwMode="auto">
          <a:xfrm>
            <a:off x="113001" y="287800"/>
            <a:ext cx="13388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8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遇到的困難</a:t>
            </a:r>
            <a:endParaRPr lang="zh-CN" altLang="en-US" sz="1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1568" y="2037229"/>
            <a:ext cx="2314468" cy="1270196"/>
          </a:xfrm>
          <a:prstGeom prst="rect">
            <a:avLst/>
          </a:prstGeom>
        </p:spPr>
      </p:pic>
      <p:sp>
        <p:nvSpPr>
          <p:cNvPr id="11" name="加號 10"/>
          <p:cNvSpPr/>
          <p:nvPr/>
        </p:nvSpPr>
        <p:spPr>
          <a:xfrm>
            <a:off x="2546914" y="2279759"/>
            <a:ext cx="632012" cy="62528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於 11"/>
          <p:cNvSpPr/>
          <p:nvPr/>
        </p:nvSpPr>
        <p:spPr>
          <a:xfrm>
            <a:off x="5598678" y="2383974"/>
            <a:ext cx="524435" cy="41685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9C6BC8E-C144-42D0-9A3B-7AC7D04EE7A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毕业答辩"/>
</p:tagLst>
</file>

<file path=ppt/theme/theme1.xml><?xml version="1.0" encoding="utf-8"?>
<a:theme xmlns:a="http://schemas.openxmlformats.org/drawingml/2006/main" name="千图网海量PPT模板www.58pic.com​">
  <a:themeElements>
    <a:clrScheme name="答辩蓝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29323F"/>
      </a:accent1>
      <a:accent2>
        <a:srgbClr val="2932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3953</TotalTime>
  <Words>381</Words>
  <Application>Microsoft Office PowerPoint</Application>
  <PresentationFormat>如螢幕大小 (16:9)</PresentationFormat>
  <Paragraphs>81</Paragraphs>
  <Slides>20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3" baseType="lpstr">
      <vt:lpstr>等线</vt:lpstr>
      <vt:lpstr>Gill Sans</vt:lpstr>
      <vt:lpstr>Microsoft YaHei</vt:lpstr>
      <vt:lpstr>SimSun</vt:lpstr>
      <vt:lpstr>方正兰亭黑_GBK</vt:lpstr>
      <vt:lpstr>微软雅黑 Light</vt:lpstr>
      <vt:lpstr>標楷體</vt:lpstr>
      <vt:lpstr>Arial</vt:lpstr>
      <vt:lpstr>Arial Black</vt:lpstr>
      <vt:lpstr>Calibri</vt:lpstr>
      <vt:lpstr>Calibri Light</vt:lpstr>
      <vt:lpstr>Times New Roman</vt:lpstr>
      <vt:lpstr>千图网海量PPT模板www.58pic.com​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杰 張</cp:lastModifiedBy>
  <cp:revision>374</cp:revision>
  <dcterms:created xsi:type="dcterms:W3CDTF">2017-05-01T12:27:42Z</dcterms:created>
  <dcterms:modified xsi:type="dcterms:W3CDTF">2019-06-19T03:30:14Z</dcterms:modified>
</cp:coreProperties>
</file>